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82" r:id="rId4"/>
    <p:sldId id="283" r:id="rId5"/>
    <p:sldId id="300" r:id="rId6"/>
    <p:sldId id="284" r:id="rId7"/>
    <p:sldId id="285" r:id="rId8"/>
    <p:sldId id="286" r:id="rId9"/>
    <p:sldId id="287" r:id="rId10"/>
    <p:sldId id="288" r:id="rId11"/>
    <p:sldId id="301" r:id="rId12"/>
    <p:sldId id="302" r:id="rId13"/>
    <p:sldId id="289" r:id="rId14"/>
    <p:sldId id="303" r:id="rId15"/>
    <p:sldId id="290" r:id="rId16"/>
    <p:sldId id="304" r:id="rId17"/>
    <p:sldId id="305" r:id="rId18"/>
    <p:sldId id="291" r:id="rId19"/>
    <p:sldId id="292" r:id="rId20"/>
    <p:sldId id="306" r:id="rId21"/>
    <p:sldId id="293" r:id="rId22"/>
    <p:sldId id="294" r:id="rId23"/>
    <p:sldId id="307" r:id="rId24"/>
    <p:sldId id="295" r:id="rId25"/>
    <p:sldId id="308" r:id="rId26"/>
    <p:sldId id="309" r:id="rId27"/>
    <p:sldId id="310" r:id="rId28"/>
    <p:sldId id="311" r:id="rId29"/>
    <p:sldId id="296" r:id="rId30"/>
    <p:sldId id="312" r:id="rId31"/>
    <p:sldId id="313" r:id="rId32"/>
    <p:sldId id="315" r:id="rId33"/>
    <p:sldId id="314" r:id="rId34"/>
    <p:sldId id="316" r:id="rId35"/>
    <p:sldId id="297" r:id="rId36"/>
    <p:sldId id="298" r:id="rId37"/>
    <p:sldId id="317" r:id="rId38"/>
    <p:sldId id="318" r:id="rId39"/>
    <p:sldId id="319" r:id="rId40"/>
    <p:sldId id="299" r:id="rId41"/>
    <p:sldId id="257" r:id="rId42"/>
    <p:sldId id="269" r:id="rId43"/>
    <p:sldId id="271" r:id="rId44"/>
    <p:sldId id="258" r:id="rId45"/>
    <p:sldId id="261" r:id="rId46"/>
    <p:sldId id="262" r:id="rId47"/>
    <p:sldId id="263" r:id="rId48"/>
    <p:sldId id="264" r:id="rId49"/>
    <p:sldId id="265" r:id="rId50"/>
    <p:sldId id="266" r:id="rId51"/>
    <p:sldId id="267" r:id="rId52"/>
    <p:sldId id="268" r:id="rId53"/>
    <p:sldId id="259" r:id="rId54"/>
    <p:sldId id="272" r:id="rId55"/>
    <p:sldId id="273" r:id="rId56"/>
    <p:sldId id="274" r:id="rId57"/>
    <p:sldId id="275" r:id="rId58"/>
    <p:sldId id="276" r:id="rId59"/>
    <p:sldId id="260" r:id="rId60"/>
    <p:sldId id="277" r:id="rId61"/>
    <p:sldId id="278" r:id="rId62"/>
    <p:sldId id="279" r:id="rId63"/>
    <p:sldId id="280" r:id="rId64"/>
    <p:sldId id="320" r:id="rId65"/>
    <p:sldId id="321" r:id="rId66"/>
    <p:sldId id="322" r:id="rId67"/>
    <p:sldId id="32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CD94-0D31-4468-A13C-D609C7ADB1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AD5025-E858-4ABC-AAB7-38A5C6042F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2C8C1A-E16C-4B53-8F68-0BA156249482}"/>
              </a:ext>
            </a:extLst>
          </p:cNvPr>
          <p:cNvSpPr>
            <a:spLocks noGrp="1"/>
          </p:cNvSpPr>
          <p:nvPr>
            <p:ph type="dt" sz="half" idx="10"/>
          </p:nvPr>
        </p:nvSpPr>
        <p:spPr/>
        <p:txBody>
          <a:bodyPr/>
          <a:lstStyle/>
          <a:p>
            <a:fld id="{7B5C703E-821B-4AED-8ECD-C71D6149B32F}" type="datetimeFigureOut">
              <a:rPr lang="en-US" smtClean="0"/>
              <a:t>12/4/2019</a:t>
            </a:fld>
            <a:endParaRPr lang="en-US"/>
          </a:p>
        </p:txBody>
      </p:sp>
      <p:sp>
        <p:nvSpPr>
          <p:cNvPr id="5" name="Footer Placeholder 4">
            <a:extLst>
              <a:ext uri="{FF2B5EF4-FFF2-40B4-BE49-F238E27FC236}">
                <a16:creationId xmlns:a16="http://schemas.microsoft.com/office/drawing/2014/main" id="{A8250CAE-8BBD-4238-B2EC-5559C35C6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FA8A5-97DC-4FEA-AB3D-938D3749D950}"/>
              </a:ext>
            </a:extLst>
          </p:cNvPr>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1357371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90AB-5339-49C8-BD67-409A92D95C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C2A60-8598-4212-BE79-9F33F04F29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BB1A79-1E66-44AC-B09C-AE46BCD8BB1B}"/>
              </a:ext>
            </a:extLst>
          </p:cNvPr>
          <p:cNvSpPr>
            <a:spLocks noGrp="1"/>
          </p:cNvSpPr>
          <p:nvPr>
            <p:ph type="dt" sz="half" idx="10"/>
          </p:nvPr>
        </p:nvSpPr>
        <p:spPr/>
        <p:txBody>
          <a:bodyPr/>
          <a:lstStyle/>
          <a:p>
            <a:fld id="{7B5C703E-821B-4AED-8ECD-C71D6149B32F}" type="datetimeFigureOut">
              <a:rPr lang="en-US" smtClean="0"/>
              <a:t>12/4/2019</a:t>
            </a:fld>
            <a:endParaRPr lang="en-US"/>
          </a:p>
        </p:txBody>
      </p:sp>
      <p:sp>
        <p:nvSpPr>
          <p:cNvPr id="5" name="Footer Placeholder 4">
            <a:extLst>
              <a:ext uri="{FF2B5EF4-FFF2-40B4-BE49-F238E27FC236}">
                <a16:creationId xmlns:a16="http://schemas.microsoft.com/office/drawing/2014/main" id="{1C446FC6-251F-40EB-959F-5DBB151A8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28BF4B-78FF-48D5-AF7C-F5007D08FA04}"/>
              </a:ext>
            </a:extLst>
          </p:cNvPr>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2828330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2C9AC9-37AC-4E5D-B655-D69C2124B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BBE9D2-9F4A-43E2-AEB7-9DED382515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C9D44-A1B6-4EB3-8A16-853A2841BEC6}"/>
              </a:ext>
            </a:extLst>
          </p:cNvPr>
          <p:cNvSpPr>
            <a:spLocks noGrp="1"/>
          </p:cNvSpPr>
          <p:nvPr>
            <p:ph type="dt" sz="half" idx="10"/>
          </p:nvPr>
        </p:nvSpPr>
        <p:spPr/>
        <p:txBody>
          <a:bodyPr/>
          <a:lstStyle/>
          <a:p>
            <a:fld id="{7B5C703E-821B-4AED-8ECD-C71D6149B32F}" type="datetimeFigureOut">
              <a:rPr lang="en-US" smtClean="0"/>
              <a:t>12/4/2019</a:t>
            </a:fld>
            <a:endParaRPr lang="en-US"/>
          </a:p>
        </p:txBody>
      </p:sp>
      <p:sp>
        <p:nvSpPr>
          <p:cNvPr id="5" name="Footer Placeholder 4">
            <a:extLst>
              <a:ext uri="{FF2B5EF4-FFF2-40B4-BE49-F238E27FC236}">
                <a16:creationId xmlns:a16="http://schemas.microsoft.com/office/drawing/2014/main" id="{FCE1748F-8823-4CE8-AD63-0FD573CBD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F9403-6FC9-40C3-96E1-B32973593C50}"/>
              </a:ext>
            </a:extLst>
          </p:cNvPr>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3605494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7B5C703E-821B-4AED-8ECD-C71D6149B32F}" type="datetimeFigureOut">
              <a:rPr lang="en-US" smtClean="0"/>
              <a:t>12/4/2019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322587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5C703E-821B-4AED-8ECD-C71D6149B32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81452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B5C703E-821B-4AED-8ECD-C71D6149B32F}" type="datetimeFigureOut">
              <a:rPr lang="en-US" smtClean="0"/>
              <a:t>12/4/2019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1743407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C703E-821B-4AED-8ECD-C71D6149B32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4004687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5C703E-821B-4AED-8ECD-C71D6149B32F}" type="datetimeFigureOut">
              <a:rPr lang="en-US" smtClean="0"/>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1473590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5C703E-821B-4AED-8ECD-C71D6149B32F}"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491557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5C703E-821B-4AED-8ECD-C71D6149B32F}"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4056376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5C703E-821B-4AED-8ECD-C71D6149B32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550141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D8334-D60A-4DB8-A6DB-887414BB9C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1EBDC6-00AB-421D-B29C-7E226D3C08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19FEDE-20FC-40E3-A302-A432094B07D6}"/>
              </a:ext>
            </a:extLst>
          </p:cNvPr>
          <p:cNvSpPr>
            <a:spLocks noGrp="1"/>
          </p:cNvSpPr>
          <p:nvPr>
            <p:ph type="dt" sz="half" idx="10"/>
          </p:nvPr>
        </p:nvSpPr>
        <p:spPr/>
        <p:txBody>
          <a:bodyPr/>
          <a:lstStyle/>
          <a:p>
            <a:fld id="{7B5C703E-821B-4AED-8ECD-C71D6149B32F}" type="datetimeFigureOut">
              <a:rPr lang="en-US" smtClean="0"/>
              <a:t>12/4/2019</a:t>
            </a:fld>
            <a:endParaRPr lang="en-US"/>
          </a:p>
        </p:txBody>
      </p:sp>
      <p:sp>
        <p:nvSpPr>
          <p:cNvPr id="5" name="Footer Placeholder 4">
            <a:extLst>
              <a:ext uri="{FF2B5EF4-FFF2-40B4-BE49-F238E27FC236}">
                <a16:creationId xmlns:a16="http://schemas.microsoft.com/office/drawing/2014/main" id="{B1C2F1C4-8EA3-4860-9F16-64D4A8098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4D4FF-AB84-4A53-905E-F27A1598DC2F}"/>
              </a:ext>
            </a:extLst>
          </p:cNvPr>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670761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5C703E-821B-4AED-8ECD-C71D6149B32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14460596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5C703E-821B-4AED-8ECD-C71D6149B32F}"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1519308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B5C703E-821B-4AED-8ECD-C71D6149B32F}" type="datetimeFigureOut">
              <a:rPr lang="en-US" smtClean="0"/>
              <a:t>12/4/2019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2823607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B5C703E-821B-4AED-8ECD-C71D6149B32F}" type="datetimeFigureOut">
              <a:rPr lang="en-US" smtClean="0"/>
              <a:t>12/4/2019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B5DEACD-B5DC-42A5-AF63-25AF8183812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62369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B5C703E-821B-4AED-8ECD-C71D6149B32F}" type="datetimeFigureOut">
              <a:rPr lang="en-US" smtClean="0"/>
              <a:t>12/4/2019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19454754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B5C703E-821B-4AED-8ECD-C71D6149B32F}"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39049876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B5C703E-821B-4AED-8ECD-C71D6149B32F}"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15824540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5C703E-821B-4AED-8ECD-C71D6149B32F}"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2667677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B5C703E-821B-4AED-8ECD-C71D6149B32F}" type="datetimeFigureOut">
              <a:rPr lang="en-US" smtClean="0"/>
              <a:t>12/4/2019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9331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D055F-94F0-4CE3-A343-FABF2A93BF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81A384-6824-49C7-8C2A-725DDF891C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6DF35-0183-4A97-8AE1-F61D38607D69}"/>
              </a:ext>
            </a:extLst>
          </p:cNvPr>
          <p:cNvSpPr>
            <a:spLocks noGrp="1"/>
          </p:cNvSpPr>
          <p:nvPr>
            <p:ph type="dt" sz="half" idx="10"/>
          </p:nvPr>
        </p:nvSpPr>
        <p:spPr/>
        <p:txBody>
          <a:bodyPr/>
          <a:lstStyle/>
          <a:p>
            <a:fld id="{7B5C703E-821B-4AED-8ECD-C71D6149B32F}" type="datetimeFigureOut">
              <a:rPr lang="en-US" smtClean="0"/>
              <a:t>12/4/2019</a:t>
            </a:fld>
            <a:endParaRPr lang="en-US"/>
          </a:p>
        </p:txBody>
      </p:sp>
      <p:sp>
        <p:nvSpPr>
          <p:cNvPr id="5" name="Footer Placeholder 4">
            <a:extLst>
              <a:ext uri="{FF2B5EF4-FFF2-40B4-BE49-F238E27FC236}">
                <a16:creationId xmlns:a16="http://schemas.microsoft.com/office/drawing/2014/main" id="{320C5D88-56AB-4FA7-82CE-266A4AC88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5D023-8CF7-49C6-9D88-4D9A5FFF13BD}"/>
              </a:ext>
            </a:extLst>
          </p:cNvPr>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4260714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A3C4-77AD-4A71-BEF8-A65ED46616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2985E-B977-4DF9-A49F-DF72856F0A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3817C-4221-4D59-B64B-234E10C3FC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4C43D6-9EAF-44AA-8659-D9B7AB7E0EE6}"/>
              </a:ext>
            </a:extLst>
          </p:cNvPr>
          <p:cNvSpPr>
            <a:spLocks noGrp="1"/>
          </p:cNvSpPr>
          <p:nvPr>
            <p:ph type="dt" sz="half" idx="10"/>
          </p:nvPr>
        </p:nvSpPr>
        <p:spPr/>
        <p:txBody>
          <a:bodyPr/>
          <a:lstStyle/>
          <a:p>
            <a:fld id="{7B5C703E-821B-4AED-8ECD-C71D6149B32F}" type="datetimeFigureOut">
              <a:rPr lang="en-US" smtClean="0"/>
              <a:t>12/4/2019</a:t>
            </a:fld>
            <a:endParaRPr lang="en-US"/>
          </a:p>
        </p:txBody>
      </p:sp>
      <p:sp>
        <p:nvSpPr>
          <p:cNvPr id="6" name="Footer Placeholder 5">
            <a:extLst>
              <a:ext uri="{FF2B5EF4-FFF2-40B4-BE49-F238E27FC236}">
                <a16:creationId xmlns:a16="http://schemas.microsoft.com/office/drawing/2014/main" id="{72AD1745-3C64-46E9-A766-713C3395E6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92703-53CA-4EBC-8001-C6980D7C07A0}"/>
              </a:ext>
            </a:extLst>
          </p:cNvPr>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377117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7CB6-835A-40D4-8777-58A27DCA4E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630B13-5EE5-40A9-9A6F-3D708A0C11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43B832-0F5E-443D-BD44-0CE9B0D6A3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A445CA-2857-4D21-9D99-D2816F694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5653FE-A40D-4D83-93ED-3EC82A6272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3D6981-0253-429E-ABC8-49FE72386D26}"/>
              </a:ext>
            </a:extLst>
          </p:cNvPr>
          <p:cNvSpPr>
            <a:spLocks noGrp="1"/>
          </p:cNvSpPr>
          <p:nvPr>
            <p:ph type="dt" sz="half" idx="10"/>
          </p:nvPr>
        </p:nvSpPr>
        <p:spPr/>
        <p:txBody>
          <a:bodyPr/>
          <a:lstStyle/>
          <a:p>
            <a:fld id="{7B5C703E-821B-4AED-8ECD-C71D6149B32F}" type="datetimeFigureOut">
              <a:rPr lang="en-US" smtClean="0"/>
              <a:t>12/4/2019</a:t>
            </a:fld>
            <a:endParaRPr lang="en-US"/>
          </a:p>
        </p:txBody>
      </p:sp>
      <p:sp>
        <p:nvSpPr>
          <p:cNvPr id="8" name="Footer Placeholder 7">
            <a:extLst>
              <a:ext uri="{FF2B5EF4-FFF2-40B4-BE49-F238E27FC236}">
                <a16:creationId xmlns:a16="http://schemas.microsoft.com/office/drawing/2014/main" id="{1537DB8B-FE5B-4FE2-BFB6-23F1B32C4A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AF15FE-54D6-4952-AA61-0411C0378EE0}"/>
              </a:ext>
            </a:extLst>
          </p:cNvPr>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4250816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71AB-8E6B-4D8C-96C9-AAD173A1F3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D8E2ED-DAAE-498E-836B-636D477C04F9}"/>
              </a:ext>
            </a:extLst>
          </p:cNvPr>
          <p:cNvSpPr>
            <a:spLocks noGrp="1"/>
          </p:cNvSpPr>
          <p:nvPr>
            <p:ph type="dt" sz="half" idx="10"/>
          </p:nvPr>
        </p:nvSpPr>
        <p:spPr/>
        <p:txBody>
          <a:bodyPr/>
          <a:lstStyle/>
          <a:p>
            <a:fld id="{7B5C703E-821B-4AED-8ECD-C71D6149B32F}" type="datetimeFigureOut">
              <a:rPr lang="en-US" smtClean="0"/>
              <a:t>12/4/2019</a:t>
            </a:fld>
            <a:endParaRPr lang="en-US"/>
          </a:p>
        </p:txBody>
      </p:sp>
      <p:sp>
        <p:nvSpPr>
          <p:cNvPr id="4" name="Footer Placeholder 3">
            <a:extLst>
              <a:ext uri="{FF2B5EF4-FFF2-40B4-BE49-F238E27FC236}">
                <a16:creationId xmlns:a16="http://schemas.microsoft.com/office/drawing/2014/main" id="{1D71D19E-F24A-4F96-B492-D9E24E5CFC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5E11BF-1D41-4A05-A236-1E0FB3EAAA68}"/>
              </a:ext>
            </a:extLst>
          </p:cNvPr>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2324185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485B6C-0514-462E-9448-CD6201437F52}"/>
              </a:ext>
            </a:extLst>
          </p:cNvPr>
          <p:cNvSpPr>
            <a:spLocks noGrp="1"/>
          </p:cNvSpPr>
          <p:nvPr>
            <p:ph type="dt" sz="half" idx="10"/>
          </p:nvPr>
        </p:nvSpPr>
        <p:spPr/>
        <p:txBody>
          <a:bodyPr/>
          <a:lstStyle/>
          <a:p>
            <a:fld id="{7B5C703E-821B-4AED-8ECD-C71D6149B32F}" type="datetimeFigureOut">
              <a:rPr lang="en-US" smtClean="0"/>
              <a:t>12/4/2019</a:t>
            </a:fld>
            <a:endParaRPr lang="en-US"/>
          </a:p>
        </p:txBody>
      </p:sp>
      <p:sp>
        <p:nvSpPr>
          <p:cNvPr id="3" name="Footer Placeholder 2">
            <a:extLst>
              <a:ext uri="{FF2B5EF4-FFF2-40B4-BE49-F238E27FC236}">
                <a16:creationId xmlns:a16="http://schemas.microsoft.com/office/drawing/2014/main" id="{13917F4B-8AF1-4319-9881-BD5B23435E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1A9DB-91BB-47B1-811D-0C6216C4FD0B}"/>
              </a:ext>
            </a:extLst>
          </p:cNvPr>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254391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3947-9EF4-43B8-AECD-D35333381E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C61CA7-47B1-45B6-B3AE-9E1D45497D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C19FA2-E207-4FC5-BB00-61A1DEC1F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800F2E-4357-4A43-A2CC-C707FB8C5451}"/>
              </a:ext>
            </a:extLst>
          </p:cNvPr>
          <p:cNvSpPr>
            <a:spLocks noGrp="1"/>
          </p:cNvSpPr>
          <p:nvPr>
            <p:ph type="dt" sz="half" idx="10"/>
          </p:nvPr>
        </p:nvSpPr>
        <p:spPr/>
        <p:txBody>
          <a:bodyPr/>
          <a:lstStyle/>
          <a:p>
            <a:fld id="{7B5C703E-821B-4AED-8ECD-C71D6149B32F}" type="datetimeFigureOut">
              <a:rPr lang="en-US" smtClean="0"/>
              <a:t>12/4/2019</a:t>
            </a:fld>
            <a:endParaRPr lang="en-US"/>
          </a:p>
        </p:txBody>
      </p:sp>
      <p:sp>
        <p:nvSpPr>
          <p:cNvPr id="6" name="Footer Placeholder 5">
            <a:extLst>
              <a:ext uri="{FF2B5EF4-FFF2-40B4-BE49-F238E27FC236}">
                <a16:creationId xmlns:a16="http://schemas.microsoft.com/office/drawing/2014/main" id="{DD12DEC2-483B-4F0B-A820-6BAF1DD65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3C86CF-E135-4055-B44E-4F8B7B9E65BA}"/>
              </a:ext>
            </a:extLst>
          </p:cNvPr>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4260056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AC8F-7780-4F3B-B530-4EC8CCB97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2D5EC8-CC85-4D89-8B60-69C6B0A34E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3A2EA-F550-4AB0-85D7-68F1225F75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3517B6-31B1-4979-92E1-A015A3498165}"/>
              </a:ext>
            </a:extLst>
          </p:cNvPr>
          <p:cNvSpPr>
            <a:spLocks noGrp="1"/>
          </p:cNvSpPr>
          <p:nvPr>
            <p:ph type="dt" sz="half" idx="10"/>
          </p:nvPr>
        </p:nvSpPr>
        <p:spPr/>
        <p:txBody>
          <a:bodyPr/>
          <a:lstStyle/>
          <a:p>
            <a:fld id="{7B5C703E-821B-4AED-8ECD-C71D6149B32F}" type="datetimeFigureOut">
              <a:rPr lang="en-US" smtClean="0"/>
              <a:t>12/4/2019</a:t>
            </a:fld>
            <a:endParaRPr lang="en-US"/>
          </a:p>
        </p:txBody>
      </p:sp>
      <p:sp>
        <p:nvSpPr>
          <p:cNvPr id="6" name="Footer Placeholder 5">
            <a:extLst>
              <a:ext uri="{FF2B5EF4-FFF2-40B4-BE49-F238E27FC236}">
                <a16:creationId xmlns:a16="http://schemas.microsoft.com/office/drawing/2014/main" id="{DC768CFE-B1C1-4F28-A534-DCB0941E49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8B7154-0023-424F-9770-C87ABA8122B0}"/>
              </a:ext>
            </a:extLst>
          </p:cNvPr>
          <p:cNvSpPr>
            <a:spLocks noGrp="1"/>
          </p:cNvSpPr>
          <p:nvPr>
            <p:ph type="sldNum" sz="quarter" idx="12"/>
          </p:nvPr>
        </p:nvSpPr>
        <p:spPr/>
        <p:txBody>
          <a:bodyPr/>
          <a:lstStyle/>
          <a:p>
            <a:fld id="{2B5DEACD-B5DC-42A5-AF63-25AF81838126}" type="slidenum">
              <a:rPr lang="en-US" smtClean="0"/>
              <a:t>‹#›</a:t>
            </a:fld>
            <a:endParaRPr lang="en-US"/>
          </a:p>
        </p:txBody>
      </p:sp>
    </p:spTree>
    <p:extLst>
      <p:ext uri="{BB962C8B-B14F-4D97-AF65-F5344CB8AC3E}">
        <p14:creationId xmlns:p14="http://schemas.microsoft.com/office/powerpoint/2010/main" val="300677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28627E-9C0D-4CA8-A0D4-38424CCE6A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17569F-814E-485D-B618-71025544C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28176-EAF2-4798-B395-041F168002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5C703E-821B-4AED-8ECD-C71D6149B32F}" type="datetimeFigureOut">
              <a:rPr lang="en-US" smtClean="0"/>
              <a:t>12/4/2019</a:t>
            </a:fld>
            <a:endParaRPr lang="en-US"/>
          </a:p>
        </p:txBody>
      </p:sp>
      <p:sp>
        <p:nvSpPr>
          <p:cNvPr id="5" name="Footer Placeholder 4">
            <a:extLst>
              <a:ext uri="{FF2B5EF4-FFF2-40B4-BE49-F238E27FC236}">
                <a16:creationId xmlns:a16="http://schemas.microsoft.com/office/drawing/2014/main" id="{998A2A0B-3650-4E07-8639-0631ED239F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636A53-5AF2-47B4-8D94-B706ED57E8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DEACD-B5DC-42A5-AF63-25AF81838126}" type="slidenum">
              <a:rPr lang="en-US" smtClean="0"/>
              <a:t>‹#›</a:t>
            </a:fld>
            <a:endParaRPr lang="en-US"/>
          </a:p>
        </p:txBody>
      </p:sp>
    </p:spTree>
    <p:extLst>
      <p:ext uri="{BB962C8B-B14F-4D97-AF65-F5344CB8AC3E}">
        <p14:creationId xmlns:p14="http://schemas.microsoft.com/office/powerpoint/2010/main" val="853911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B5C703E-821B-4AED-8ECD-C71D6149B32F}" type="datetimeFigureOut">
              <a:rPr lang="en-US" smtClean="0"/>
              <a:t>12/4/2019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5DEACD-B5DC-42A5-AF63-25AF81838126}" type="slidenum">
              <a:rPr lang="en-US" smtClean="0"/>
              <a:t>‹#›</a:t>
            </a:fld>
            <a:endParaRPr lang="en-US"/>
          </a:p>
        </p:txBody>
      </p:sp>
    </p:spTree>
    <p:extLst>
      <p:ext uri="{BB962C8B-B14F-4D97-AF65-F5344CB8AC3E}">
        <p14:creationId xmlns:p14="http://schemas.microsoft.com/office/powerpoint/2010/main" val="26449548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A92E-8E9C-4935-B430-D0E33D53870C}"/>
              </a:ext>
            </a:extLst>
          </p:cNvPr>
          <p:cNvSpPr>
            <a:spLocks noGrp="1"/>
          </p:cNvSpPr>
          <p:nvPr>
            <p:ph type="ctrTitle"/>
          </p:nvPr>
        </p:nvSpPr>
        <p:spPr/>
        <p:txBody>
          <a:bodyPr/>
          <a:lstStyle/>
          <a:p>
            <a:r>
              <a:rPr lang="en-US"/>
              <a:t>Team Cardinals </a:t>
            </a:r>
            <a:endParaRPr lang="en-US" dirty="0"/>
          </a:p>
        </p:txBody>
      </p:sp>
      <p:sp>
        <p:nvSpPr>
          <p:cNvPr id="3" name="Subtitle 2">
            <a:extLst>
              <a:ext uri="{FF2B5EF4-FFF2-40B4-BE49-F238E27FC236}">
                <a16:creationId xmlns:a16="http://schemas.microsoft.com/office/drawing/2014/main" id="{35F8F517-0A03-44C8-B347-409C61CC3F51}"/>
              </a:ext>
            </a:extLst>
          </p:cNvPr>
          <p:cNvSpPr>
            <a:spLocks noGrp="1"/>
          </p:cNvSpPr>
          <p:nvPr>
            <p:ph type="subTitle" idx="1"/>
          </p:nvPr>
        </p:nvSpPr>
        <p:spPr/>
        <p:txBody>
          <a:bodyPr/>
          <a:lstStyle/>
          <a:p>
            <a:r>
              <a:rPr lang="en-US" dirty="0"/>
              <a:t>Group Members:  Dylan </a:t>
            </a:r>
            <a:r>
              <a:rPr lang="en-US" dirty="0" err="1"/>
              <a:t>Sirna</a:t>
            </a:r>
            <a:r>
              <a:rPr lang="en-US" dirty="0"/>
              <a:t>, </a:t>
            </a:r>
            <a:r>
              <a:rPr lang="en-US" dirty="0" err="1"/>
              <a:t>Zhuoxing</a:t>
            </a:r>
            <a:r>
              <a:rPr lang="en-US" dirty="0"/>
              <a:t> Wang, Efren Portugal, </a:t>
            </a:r>
            <a:r>
              <a:rPr lang="en-US"/>
              <a:t>Gabriel Rodriguez </a:t>
            </a:r>
            <a:endParaRPr lang="en-US" dirty="0"/>
          </a:p>
        </p:txBody>
      </p:sp>
    </p:spTree>
    <p:extLst>
      <p:ext uri="{BB962C8B-B14F-4D97-AF65-F5344CB8AC3E}">
        <p14:creationId xmlns:p14="http://schemas.microsoft.com/office/powerpoint/2010/main" val="836057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BAC65-12FB-46EA-975B-03485A4F0E3F}"/>
              </a:ext>
            </a:extLst>
          </p:cNvPr>
          <p:cNvSpPr>
            <a:spLocks noGrp="1"/>
          </p:cNvSpPr>
          <p:nvPr>
            <p:ph type="title"/>
          </p:nvPr>
        </p:nvSpPr>
        <p:spPr/>
        <p:txBody>
          <a:bodyPr/>
          <a:lstStyle/>
          <a:p>
            <a:r>
              <a:rPr lang="en-US" dirty="0"/>
              <a:t>Technical Description Cont.</a:t>
            </a:r>
          </a:p>
        </p:txBody>
      </p:sp>
      <p:sp>
        <p:nvSpPr>
          <p:cNvPr id="3" name="Content Placeholder 2">
            <a:extLst>
              <a:ext uri="{FF2B5EF4-FFF2-40B4-BE49-F238E27FC236}">
                <a16:creationId xmlns:a16="http://schemas.microsoft.com/office/drawing/2014/main" id="{2E7CCFAB-D1D5-406B-A01E-21CA74445A8A}"/>
              </a:ext>
            </a:extLst>
          </p:cNvPr>
          <p:cNvSpPr>
            <a:spLocks noGrp="1"/>
          </p:cNvSpPr>
          <p:nvPr>
            <p:ph idx="1"/>
          </p:nvPr>
        </p:nvSpPr>
        <p:spPr>
          <a:xfrm>
            <a:off x="838200" y="1825625"/>
            <a:ext cx="10515600" cy="4667250"/>
          </a:xfrm>
        </p:spPr>
        <p:txBody>
          <a:bodyPr>
            <a:normAutofit fontScale="70000" lnSpcReduction="20000"/>
          </a:bodyPr>
          <a:lstStyle/>
          <a:p>
            <a:pPr lvl="0"/>
            <a:r>
              <a:rPr lang="en-US" dirty="0"/>
              <a:t>Customer Logged-In Account Configuration: In this screen users can edit all their information.</a:t>
            </a:r>
          </a:p>
          <a:p>
            <a:pPr lvl="0"/>
            <a:r>
              <a:rPr lang="en-US" dirty="0"/>
              <a:t>Selection Screen: This screen is the main tool for customizing the order in terms of pizza basics, meats, and non-meats. Also, the user will be able to add/remove from Cart the different pizzas.</a:t>
            </a:r>
          </a:p>
          <a:p>
            <a:pPr marL="0" indent="0">
              <a:buNone/>
            </a:pPr>
            <a:endParaRPr lang="en-US" dirty="0"/>
          </a:p>
          <a:p>
            <a:pPr lvl="0"/>
            <a:r>
              <a:rPr lang="en-US" dirty="0"/>
              <a:t>DS (Drinks, Sides):</a:t>
            </a:r>
            <a:r>
              <a:rPr lang="en-US" b="1" dirty="0"/>
              <a:t> </a:t>
            </a:r>
            <a:r>
              <a:rPr lang="en-US" dirty="0"/>
              <a:t>This screen is the main tool for customizing the order in terms of drinks and sides. Also, the user will be able to add/remove from Cart the drinks and desserts.</a:t>
            </a:r>
          </a:p>
          <a:p>
            <a:pPr marL="0" indent="0">
              <a:buNone/>
            </a:pPr>
            <a:endParaRPr lang="en-US" dirty="0"/>
          </a:p>
          <a:p>
            <a:pPr lvl="0"/>
            <a:r>
              <a:rPr lang="en-US" dirty="0"/>
              <a:t>Customer Logged-In Confirmation Screen: In this screen the user can see all the items in Cart, the client information, choose between delivery and pickup, and choose a Payment Method (Cash, Card). Also, the user can remove items from the Cart. A receipt will be printed when the order is registered.</a:t>
            </a:r>
          </a:p>
          <a:p>
            <a:pPr marL="0" indent="0">
              <a:buNone/>
            </a:pPr>
            <a:endParaRPr lang="en-US" dirty="0"/>
          </a:p>
          <a:p>
            <a:r>
              <a:rPr lang="en-US" dirty="0"/>
              <a:t>Customer Guest Confirmation Screen: Same as the Customer Logged-In Confirmation Screen, but prompts the users to enter required information for the order.</a:t>
            </a:r>
          </a:p>
        </p:txBody>
      </p:sp>
    </p:spTree>
    <p:extLst>
      <p:ext uri="{BB962C8B-B14F-4D97-AF65-F5344CB8AC3E}">
        <p14:creationId xmlns:p14="http://schemas.microsoft.com/office/powerpoint/2010/main" val="980106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96AD-913A-4336-A87B-66783A64C49E}"/>
              </a:ext>
            </a:extLst>
          </p:cNvPr>
          <p:cNvSpPr>
            <a:spLocks noGrp="1"/>
          </p:cNvSpPr>
          <p:nvPr>
            <p:ph type="title"/>
          </p:nvPr>
        </p:nvSpPr>
        <p:spPr/>
        <p:txBody>
          <a:bodyPr/>
          <a:lstStyle/>
          <a:p>
            <a:r>
              <a:rPr lang="en-US" dirty="0"/>
              <a:t>Technical Description Cont.</a:t>
            </a:r>
          </a:p>
        </p:txBody>
      </p:sp>
      <p:sp>
        <p:nvSpPr>
          <p:cNvPr id="3" name="Content Placeholder 2">
            <a:extLst>
              <a:ext uri="{FF2B5EF4-FFF2-40B4-BE49-F238E27FC236}">
                <a16:creationId xmlns:a16="http://schemas.microsoft.com/office/drawing/2014/main" id="{E8BF7415-4052-42AB-87A4-C25FA9FB9ABA}"/>
              </a:ext>
            </a:extLst>
          </p:cNvPr>
          <p:cNvSpPr>
            <a:spLocks noGrp="1"/>
          </p:cNvSpPr>
          <p:nvPr>
            <p:ph idx="1"/>
          </p:nvPr>
        </p:nvSpPr>
        <p:spPr/>
        <p:txBody>
          <a:bodyPr>
            <a:normAutofit/>
          </a:bodyPr>
          <a:lstStyle/>
          <a:p>
            <a:pPr marL="0" indent="0">
              <a:buNone/>
            </a:pPr>
            <a:r>
              <a:rPr lang="en-US" dirty="0"/>
              <a:t>Module 2 – Manager and Cashier Module Components:</a:t>
            </a:r>
          </a:p>
          <a:p>
            <a:pPr lvl="1"/>
            <a:r>
              <a:rPr lang="en-US" dirty="0"/>
              <a:t>Administration Login: In this screen the managers can login.</a:t>
            </a:r>
          </a:p>
          <a:p>
            <a:pPr marL="457200" lvl="1" indent="0">
              <a:buNone/>
            </a:pPr>
            <a:endParaRPr lang="en-US" dirty="0"/>
          </a:p>
          <a:p>
            <a:pPr lvl="1"/>
            <a:r>
              <a:rPr lang="en-US" dirty="0"/>
              <a:t>Manager Menu: In this screen the manager can generate reports and edit the pizza, drinks, and sides prices on menu. </a:t>
            </a:r>
          </a:p>
          <a:p>
            <a:endParaRPr lang="en-US" dirty="0"/>
          </a:p>
        </p:txBody>
      </p:sp>
    </p:spTree>
    <p:extLst>
      <p:ext uri="{BB962C8B-B14F-4D97-AF65-F5344CB8AC3E}">
        <p14:creationId xmlns:p14="http://schemas.microsoft.com/office/powerpoint/2010/main" val="4026749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8C67-A7AE-4776-8518-06330061B64D}"/>
              </a:ext>
            </a:extLst>
          </p:cNvPr>
          <p:cNvSpPr>
            <a:spLocks noGrp="1"/>
          </p:cNvSpPr>
          <p:nvPr>
            <p:ph type="title"/>
          </p:nvPr>
        </p:nvSpPr>
        <p:spPr/>
        <p:txBody>
          <a:bodyPr/>
          <a:lstStyle/>
          <a:p>
            <a:r>
              <a:rPr lang="en-US" dirty="0"/>
              <a:t>Data Management Plan </a:t>
            </a:r>
          </a:p>
        </p:txBody>
      </p:sp>
      <p:sp>
        <p:nvSpPr>
          <p:cNvPr id="3" name="Content Placeholder 2">
            <a:extLst>
              <a:ext uri="{FF2B5EF4-FFF2-40B4-BE49-F238E27FC236}">
                <a16:creationId xmlns:a16="http://schemas.microsoft.com/office/drawing/2014/main" id="{C33D2EDA-C30D-4FE7-84BE-C6149BE4222B}"/>
              </a:ext>
            </a:extLst>
          </p:cNvPr>
          <p:cNvSpPr>
            <a:spLocks noGrp="1"/>
          </p:cNvSpPr>
          <p:nvPr>
            <p:ph idx="1"/>
          </p:nvPr>
        </p:nvSpPr>
        <p:spPr/>
        <p:txBody>
          <a:bodyPr>
            <a:normAutofit fontScale="92500" lnSpcReduction="10000"/>
          </a:bodyPr>
          <a:lstStyle/>
          <a:p>
            <a:pPr marL="0" indent="0">
              <a:buNone/>
            </a:pPr>
            <a:r>
              <a:rPr lang="en-US" dirty="0"/>
              <a:t>Project: Pizza Order and Delivery System</a:t>
            </a:r>
          </a:p>
          <a:p>
            <a:pPr marL="0" lvl="0" indent="0">
              <a:buNone/>
            </a:pPr>
            <a:r>
              <a:rPr lang="en-US" dirty="0"/>
              <a:t>1.  Description of the Data</a:t>
            </a:r>
          </a:p>
          <a:p>
            <a:pPr marL="457200" lvl="1" indent="0">
              <a:buNone/>
            </a:pPr>
            <a:r>
              <a:rPr lang="en-US" dirty="0"/>
              <a:t>1.1 Type of Data</a:t>
            </a:r>
          </a:p>
          <a:p>
            <a:pPr marL="914400" lvl="2" indent="0">
              <a:buNone/>
            </a:pPr>
            <a:r>
              <a:rPr lang="en-US" dirty="0"/>
              <a:t>Details of all registered users and detailed menu data.</a:t>
            </a:r>
          </a:p>
          <a:p>
            <a:pPr marL="457200" lvl="1" indent="0">
              <a:buNone/>
            </a:pPr>
            <a:r>
              <a:rPr lang="en-US" dirty="0"/>
              <a:t>1.2 Details of User’s Data</a:t>
            </a:r>
          </a:p>
          <a:p>
            <a:pPr marL="914400" lvl="2" indent="0">
              <a:buNone/>
            </a:pPr>
            <a:r>
              <a:rPr lang="en-US" dirty="0"/>
              <a:t>Username, Name, Address, Phone number, Payment information, and logistic (Pick up/ Delivery).</a:t>
            </a:r>
          </a:p>
          <a:p>
            <a:pPr marL="457200" lvl="1" indent="0">
              <a:buNone/>
            </a:pPr>
            <a:r>
              <a:rPr lang="en-US" dirty="0"/>
              <a:t>1.3 Details of Menu Data</a:t>
            </a:r>
          </a:p>
          <a:p>
            <a:pPr marL="914400" lvl="2" indent="0">
              <a:buNone/>
            </a:pPr>
            <a:r>
              <a:rPr lang="en-US" dirty="0"/>
              <a:t>Pizza basics (size, crust) meats, non meats, drinks, and sides. </a:t>
            </a:r>
          </a:p>
          <a:p>
            <a:pPr marL="457200" lvl="1" indent="0">
              <a:buNone/>
            </a:pPr>
            <a:r>
              <a:rPr lang="en-US" dirty="0"/>
              <a:t>1.3 Format and Scale of Data</a:t>
            </a:r>
          </a:p>
          <a:p>
            <a:pPr marL="914400" lvl="2" indent="0">
              <a:buNone/>
            </a:pPr>
            <a:r>
              <a:rPr lang="en-US" dirty="0"/>
              <a:t>For every new user registered in our application, his/her detailed information must generate a registry in the respective database fields. His/her information (include 1.2) must be saved and kept secret.</a:t>
            </a:r>
          </a:p>
          <a:p>
            <a:pPr marL="914400" lvl="2" indent="0">
              <a:buNone/>
            </a:pPr>
            <a:endParaRPr lang="en-US" dirty="0"/>
          </a:p>
          <a:p>
            <a:pPr marL="0" indent="0">
              <a:buNone/>
            </a:pPr>
            <a:endParaRPr lang="en-US" dirty="0"/>
          </a:p>
        </p:txBody>
      </p:sp>
    </p:spTree>
    <p:extLst>
      <p:ext uri="{BB962C8B-B14F-4D97-AF65-F5344CB8AC3E}">
        <p14:creationId xmlns:p14="http://schemas.microsoft.com/office/powerpoint/2010/main" val="3010005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49B18-EE27-45ED-91F4-61D0FCB71D0A}"/>
              </a:ext>
            </a:extLst>
          </p:cNvPr>
          <p:cNvSpPr>
            <a:spLocks noGrp="1"/>
          </p:cNvSpPr>
          <p:nvPr>
            <p:ph type="title"/>
          </p:nvPr>
        </p:nvSpPr>
        <p:spPr/>
        <p:txBody>
          <a:bodyPr/>
          <a:lstStyle/>
          <a:p>
            <a:r>
              <a:rPr lang="en-US" dirty="0"/>
              <a:t>Data Management Plan Cont.</a:t>
            </a:r>
          </a:p>
        </p:txBody>
      </p:sp>
      <p:sp>
        <p:nvSpPr>
          <p:cNvPr id="3" name="Content Placeholder 2">
            <a:extLst>
              <a:ext uri="{FF2B5EF4-FFF2-40B4-BE49-F238E27FC236}">
                <a16:creationId xmlns:a16="http://schemas.microsoft.com/office/drawing/2014/main" id="{5607F976-DE77-4F5F-8C6A-42F7F87BD3FA}"/>
              </a:ext>
            </a:extLst>
          </p:cNvPr>
          <p:cNvSpPr>
            <a:spLocks noGrp="1"/>
          </p:cNvSpPr>
          <p:nvPr>
            <p:ph idx="1"/>
          </p:nvPr>
        </p:nvSpPr>
        <p:spPr/>
        <p:txBody>
          <a:bodyPr>
            <a:normAutofit fontScale="92500" lnSpcReduction="10000"/>
          </a:bodyPr>
          <a:lstStyle/>
          <a:p>
            <a:pPr marL="0" indent="0">
              <a:buNone/>
            </a:pPr>
            <a:r>
              <a:rPr lang="en-US" dirty="0"/>
              <a:t>2. Data Management and Dissemination Management</a:t>
            </a:r>
          </a:p>
          <a:p>
            <a:pPr marL="0" indent="0">
              <a:buNone/>
            </a:pPr>
            <a:r>
              <a:rPr lang="en-US" dirty="0"/>
              <a:t>2.1 Data confidentiality</a:t>
            </a:r>
          </a:p>
          <a:p>
            <a:pPr marL="457200" lvl="1" indent="0">
              <a:buNone/>
            </a:pPr>
            <a:r>
              <a:rPr lang="en-US" dirty="0"/>
              <a:t>User's information and data cannot be disclosed. Apart from staff and messengers, the contact information and address of the customer should not be disclosed to others. Only users have the right to check, change, and delete their data especially because of the payment information.</a:t>
            </a:r>
          </a:p>
          <a:p>
            <a:pPr marL="0" indent="0">
              <a:buNone/>
            </a:pPr>
            <a:r>
              <a:rPr lang="en-US" dirty="0"/>
              <a:t>2.2 Application of User’s Data</a:t>
            </a:r>
          </a:p>
          <a:p>
            <a:pPr marL="457200" lvl="1" indent="0">
              <a:buNone/>
            </a:pPr>
            <a:r>
              <a:rPr lang="en-US" dirty="0"/>
              <a:t>When the registered user completes the ordering service, according to the user's information, the staff will receive the user's detailed ordering requirements and contact details.</a:t>
            </a:r>
          </a:p>
          <a:p>
            <a:pPr marL="0" indent="0">
              <a:buNone/>
            </a:pPr>
            <a:r>
              <a:rPr lang="en-US" dirty="0"/>
              <a:t>2.3 Application of Menu Data</a:t>
            </a:r>
          </a:p>
          <a:p>
            <a:pPr marL="457200" lvl="1" indent="0">
              <a:buNone/>
            </a:pPr>
            <a:r>
              <a:rPr lang="en-US" dirty="0"/>
              <a:t>Real-time updates are required, and all current prices are displayed to users.</a:t>
            </a:r>
          </a:p>
          <a:p>
            <a:endParaRPr lang="en-US" dirty="0"/>
          </a:p>
        </p:txBody>
      </p:sp>
    </p:spTree>
    <p:extLst>
      <p:ext uri="{BB962C8B-B14F-4D97-AF65-F5344CB8AC3E}">
        <p14:creationId xmlns:p14="http://schemas.microsoft.com/office/powerpoint/2010/main" val="1429777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063A-869E-4D01-93E3-B2FAB09E6D3E}"/>
              </a:ext>
            </a:extLst>
          </p:cNvPr>
          <p:cNvSpPr>
            <a:spLocks noGrp="1"/>
          </p:cNvSpPr>
          <p:nvPr>
            <p:ph type="title"/>
          </p:nvPr>
        </p:nvSpPr>
        <p:spPr/>
        <p:txBody>
          <a:bodyPr/>
          <a:lstStyle/>
          <a:p>
            <a:r>
              <a:rPr lang="en-US" dirty="0"/>
              <a:t>Test Plan </a:t>
            </a:r>
          </a:p>
        </p:txBody>
      </p:sp>
      <p:sp>
        <p:nvSpPr>
          <p:cNvPr id="3" name="Content Placeholder 2">
            <a:extLst>
              <a:ext uri="{FF2B5EF4-FFF2-40B4-BE49-F238E27FC236}">
                <a16:creationId xmlns:a16="http://schemas.microsoft.com/office/drawing/2014/main" id="{3C5AF462-DD06-4DB4-A3B2-5B682B4B2916}"/>
              </a:ext>
            </a:extLst>
          </p:cNvPr>
          <p:cNvSpPr>
            <a:spLocks noGrp="1"/>
          </p:cNvSpPr>
          <p:nvPr>
            <p:ph idx="1"/>
          </p:nvPr>
        </p:nvSpPr>
        <p:spPr/>
        <p:txBody>
          <a:bodyPr>
            <a:normAutofit fontScale="77500" lnSpcReduction="20000"/>
          </a:bodyPr>
          <a:lstStyle/>
          <a:p>
            <a:r>
              <a:rPr lang="en-US" dirty="0"/>
              <a:t>The system contains many input fields and selections when registering, login in, customizing the pizza, ordering drinks or sides, and when confirming the purchase. All these fields will be tested to ensure the high quality of each component.</a:t>
            </a:r>
          </a:p>
          <a:p>
            <a:r>
              <a:rPr lang="en-US" dirty="0"/>
              <a:t>Each member from the development team will contribute to test some components. We will prepare cases for each possible risk and data inputs and preconditions to make each test more specific. </a:t>
            </a:r>
          </a:p>
          <a:p>
            <a:r>
              <a:rPr lang="en-US" dirty="0"/>
              <a:t>Each case will be tested at least 2 times to ensure that we don’t miss an error by mistake. The person in charge of a certain component is responsible for testing all the required cases of that component and recording the results. </a:t>
            </a:r>
          </a:p>
          <a:p>
            <a:r>
              <a:rPr lang="en-US" dirty="0"/>
              <a:t>Nevertheless, when merging the different components for a release, we, as a team, will conduct a group testing of all the components together to identify any relationship error. </a:t>
            </a:r>
          </a:p>
          <a:p>
            <a:r>
              <a:rPr lang="en-US" dirty="0"/>
              <a:t>We will also test if the data is correctly inserted into the database, and how long it would take to search and find information when dealing with a high number of registries. </a:t>
            </a:r>
          </a:p>
          <a:p>
            <a:pPr marL="0" indent="0">
              <a:buNone/>
            </a:pPr>
            <a:endParaRPr lang="en-US" dirty="0"/>
          </a:p>
        </p:txBody>
      </p:sp>
    </p:spTree>
    <p:extLst>
      <p:ext uri="{BB962C8B-B14F-4D97-AF65-F5344CB8AC3E}">
        <p14:creationId xmlns:p14="http://schemas.microsoft.com/office/powerpoint/2010/main" val="625823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8FC3-5576-4B38-8C92-E403B52EDFAC}"/>
              </a:ext>
            </a:extLst>
          </p:cNvPr>
          <p:cNvSpPr>
            <a:spLocks noGrp="1"/>
          </p:cNvSpPr>
          <p:nvPr>
            <p:ph type="title"/>
          </p:nvPr>
        </p:nvSpPr>
        <p:spPr>
          <a:xfrm>
            <a:off x="838200" y="365125"/>
            <a:ext cx="10515600" cy="1325563"/>
          </a:xfrm>
        </p:spPr>
        <p:txBody>
          <a:bodyPr/>
          <a:lstStyle/>
          <a:p>
            <a:r>
              <a:rPr lang="en-US" dirty="0"/>
              <a:t>Test Plan Cont.</a:t>
            </a:r>
          </a:p>
        </p:txBody>
      </p:sp>
      <p:sp>
        <p:nvSpPr>
          <p:cNvPr id="3" name="Content Placeholder 2">
            <a:extLst>
              <a:ext uri="{FF2B5EF4-FFF2-40B4-BE49-F238E27FC236}">
                <a16:creationId xmlns:a16="http://schemas.microsoft.com/office/drawing/2014/main" id="{04A68472-6BCB-4E0F-AA88-70BC57732399}"/>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en-US" dirty="0"/>
              <a:t>	The criteria for terminating testing is having 95% of risks tested and resolved and the other 5% not being any deathly or frequent errors.</a:t>
            </a:r>
          </a:p>
          <a:p>
            <a:pPr marL="0" indent="0">
              <a:buNone/>
            </a:pPr>
            <a:r>
              <a:rPr lang="en-US" dirty="0"/>
              <a:t>A sample of the table we will be using to record the results of the test has the following:</a:t>
            </a:r>
          </a:p>
          <a:p>
            <a:pPr lvl="1"/>
            <a:r>
              <a:rPr lang="en-US" dirty="0"/>
              <a:t>Test Scenario: Describes the functionality we are testing.</a:t>
            </a:r>
          </a:p>
          <a:p>
            <a:pPr lvl="1"/>
            <a:r>
              <a:rPr lang="en-US" dirty="0"/>
              <a:t>Test Case: Describes the case we are testing of the functionality.</a:t>
            </a:r>
          </a:p>
          <a:p>
            <a:pPr lvl="1"/>
            <a:r>
              <a:rPr lang="en-US" dirty="0"/>
              <a:t>Pre-Conditions: Describes any prior requirements we assume are met for the functionality to be successful.</a:t>
            </a:r>
          </a:p>
          <a:p>
            <a:pPr lvl="1"/>
            <a:r>
              <a:rPr lang="en-US" dirty="0"/>
              <a:t>Test Data: Describes the data examples that we will use to meet the case we are testing.</a:t>
            </a:r>
          </a:p>
          <a:p>
            <a:pPr lvl="1"/>
            <a:r>
              <a:rPr lang="en-US" dirty="0"/>
              <a:t>Expected Result: Describes what we think will be the outcome of the functionality.</a:t>
            </a:r>
          </a:p>
          <a:p>
            <a:pPr lvl="1"/>
            <a:r>
              <a:rPr lang="en-US" dirty="0"/>
              <a:t>Actual Result: Describes what was the actual outcome of the functionality.</a:t>
            </a:r>
          </a:p>
          <a:p>
            <a:pPr lvl="1"/>
            <a:r>
              <a:rPr lang="en-US" dirty="0"/>
              <a:t>Pass/Fail: Here we specify if the testing case was a success or failure.</a:t>
            </a:r>
          </a:p>
          <a:p>
            <a:pPr marL="457200" lvl="1"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52625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572B37-AD39-41DE-8A4D-FDEFFF30607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Test Plan Cont. </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ED6B5971-338F-4318-9A55-63C0EC6449B8}"/>
              </a:ext>
            </a:extLst>
          </p:cNvPr>
          <p:cNvPicPr>
            <a:picLocks noGrp="1" noChangeAspect="1"/>
          </p:cNvPicPr>
          <p:nvPr>
            <p:ph idx="1"/>
          </p:nvPr>
        </p:nvPicPr>
        <p:blipFill>
          <a:blip r:embed="rId2"/>
          <a:stretch>
            <a:fillRect/>
          </a:stretch>
        </p:blipFill>
        <p:spPr>
          <a:xfrm>
            <a:off x="320040" y="3441935"/>
            <a:ext cx="11496821" cy="2133588"/>
          </a:xfrm>
          <a:prstGeom prst="rect">
            <a:avLst/>
          </a:prstGeom>
        </p:spPr>
      </p:pic>
    </p:spTree>
    <p:extLst>
      <p:ext uri="{BB962C8B-B14F-4D97-AF65-F5344CB8AC3E}">
        <p14:creationId xmlns:p14="http://schemas.microsoft.com/office/powerpoint/2010/main" val="913310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419A0-E7E2-44A2-B693-4C1A38DFE71B}"/>
              </a:ext>
            </a:extLst>
          </p:cNvPr>
          <p:cNvSpPr>
            <a:spLocks noGrp="1"/>
          </p:cNvSpPr>
          <p:nvPr>
            <p:ph type="title"/>
          </p:nvPr>
        </p:nvSpPr>
        <p:spPr>
          <a:xfrm>
            <a:off x="649224" y="960120"/>
            <a:ext cx="3867912" cy="4169664"/>
          </a:xfrm>
        </p:spPr>
        <p:txBody>
          <a:bodyPr>
            <a:normAutofit/>
          </a:bodyPr>
          <a:lstStyle/>
          <a:p>
            <a:pPr algn="r"/>
            <a:r>
              <a:rPr lang="en-US" dirty="0"/>
              <a:t>Requirements Document </a:t>
            </a:r>
            <a:endParaRPr lang="en-US"/>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7329D2-FE3E-4315-B453-274C7A295C2F}"/>
              </a:ext>
            </a:extLst>
          </p:cNvPr>
          <p:cNvSpPr>
            <a:spLocks noGrp="1"/>
          </p:cNvSpPr>
          <p:nvPr>
            <p:ph idx="1"/>
          </p:nvPr>
        </p:nvSpPr>
        <p:spPr>
          <a:xfrm>
            <a:off x="4983480" y="960120"/>
            <a:ext cx="5513832" cy="4169664"/>
          </a:xfrm>
        </p:spPr>
        <p:txBody>
          <a:bodyPr anchor="ctr">
            <a:normAutofit/>
          </a:bodyPr>
          <a:lstStyle/>
          <a:p>
            <a:r>
              <a:rPr lang="en-US" sz="2400"/>
              <a:t>Requirements Definition</a:t>
            </a:r>
          </a:p>
          <a:p>
            <a:r>
              <a:rPr lang="en-US" sz="2400"/>
              <a:t>Class Diagram</a:t>
            </a:r>
          </a:p>
          <a:p>
            <a:r>
              <a:rPr lang="en-US" sz="2400"/>
              <a:t>Use Case Diagram</a:t>
            </a:r>
          </a:p>
          <a:p>
            <a:r>
              <a:rPr lang="en-US" sz="2400"/>
              <a:t>Class Documentation</a:t>
            </a:r>
          </a:p>
          <a:p>
            <a:r>
              <a:rPr lang="en-US" sz="2400"/>
              <a:t>Use Case Flow of Events </a:t>
            </a:r>
          </a:p>
          <a:p>
            <a:r>
              <a:rPr lang="en-US" sz="2400"/>
              <a:t>Entity Relationship Diagram</a:t>
            </a:r>
          </a:p>
          <a:p>
            <a:r>
              <a:rPr lang="en-US" sz="2400"/>
              <a:t>Decision Tables </a:t>
            </a:r>
          </a:p>
        </p:txBody>
      </p:sp>
    </p:spTree>
    <p:extLst>
      <p:ext uri="{BB962C8B-B14F-4D97-AF65-F5344CB8AC3E}">
        <p14:creationId xmlns:p14="http://schemas.microsoft.com/office/powerpoint/2010/main" val="1278800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A2FC-EF9E-4019-91E1-88F738B0785C}"/>
              </a:ext>
            </a:extLst>
          </p:cNvPr>
          <p:cNvSpPr>
            <a:spLocks noGrp="1"/>
          </p:cNvSpPr>
          <p:nvPr>
            <p:ph type="title"/>
          </p:nvPr>
        </p:nvSpPr>
        <p:spPr>
          <a:xfrm>
            <a:off x="838200" y="18255"/>
            <a:ext cx="10515600" cy="1325563"/>
          </a:xfrm>
        </p:spPr>
        <p:txBody>
          <a:bodyPr/>
          <a:lstStyle/>
          <a:p>
            <a:r>
              <a:rPr lang="en-US" dirty="0"/>
              <a:t>Requirements Definition </a:t>
            </a:r>
          </a:p>
        </p:txBody>
      </p:sp>
      <p:sp>
        <p:nvSpPr>
          <p:cNvPr id="3" name="Content Placeholder 2">
            <a:extLst>
              <a:ext uri="{FF2B5EF4-FFF2-40B4-BE49-F238E27FC236}">
                <a16:creationId xmlns:a16="http://schemas.microsoft.com/office/drawing/2014/main" id="{12F65EAD-F126-49B8-986F-E04BD3163BC7}"/>
              </a:ext>
            </a:extLst>
          </p:cNvPr>
          <p:cNvSpPr>
            <a:spLocks noGrp="1"/>
          </p:cNvSpPr>
          <p:nvPr>
            <p:ph idx="1"/>
          </p:nvPr>
        </p:nvSpPr>
        <p:spPr>
          <a:xfrm>
            <a:off x="352425" y="1209675"/>
            <a:ext cx="11468100" cy="5467350"/>
          </a:xfrm>
        </p:spPr>
        <p:txBody>
          <a:bodyPr>
            <a:normAutofit fontScale="47500" lnSpcReduction="20000"/>
          </a:bodyPr>
          <a:lstStyle/>
          <a:p>
            <a:pPr marL="0" indent="0">
              <a:buNone/>
            </a:pPr>
            <a:r>
              <a:rPr lang="en-US" b="1" dirty="0"/>
              <a:t>Functional Requirements:</a:t>
            </a:r>
            <a:endParaRPr lang="en-US" dirty="0"/>
          </a:p>
          <a:p>
            <a:pPr lvl="0"/>
            <a:r>
              <a:rPr lang="en-US" dirty="0"/>
              <a:t>Customers are able to create an account for the software.</a:t>
            </a:r>
          </a:p>
          <a:p>
            <a:pPr lvl="0"/>
            <a:r>
              <a:rPr lang="en-US" dirty="0"/>
              <a:t>Registered customer can edit their personal and billing information and change and recover password.</a:t>
            </a:r>
          </a:p>
          <a:p>
            <a:pPr lvl="0"/>
            <a:r>
              <a:rPr lang="en-US" dirty="0"/>
              <a:t>Customers are able to login as registered users and as guest users for those who don’t have an account</a:t>
            </a:r>
          </a:p>
          <a:p>
            <a:pPr lvl="0"/>
            <a:r>
              <a:rPr lang="en-US" dirty="0"/>
              <a:t>A cashier is able to login as guest to take orders from clients calling the restaurant to order.</a:t>
            </a:r>
          </a:p>
          <a:p>
            <a:pPr lvl="0"/>
            <a:r>
              <a:rPr lang="en-US" dirty="0"/>
              <a:t>Manager can login, edit prices of size and toppings, and drinks and sides. Manager can also generate reports of daily, monthly transactions.</a:t>
            </a:r>
          </a:p>
          <a:p>
            <a:pPr lvl="0"/>
            <a:r>
              <a:rPr lang="en-US" dirty="0"/>
              <a:t>Customers are able to fully customize the size, crusts, and toppings of the pizza. </a:t>
            </a:r>
          </a:p>
          <a:p>
            <a:pPr lvl="0"/>
            <a:r>
              <a:rPr lang="en-US" dirty="0"/>
              <a:t>The price is based on the size of the pizza and the extra toppings. The application shows a detailed menu with the following pricing rules: </a:t>
            </a:r>
          </a:p>
          <a:p>
            <a:pPr lvl="1"/>
            <a:r>
              <a:rPr lang="en-US" dirty="0"/>
              <a:t>Sizes: Small ($4), Medium ($6), Large ($8), Extra-large ($10).</a:t>
            </a:r>
          </a:p>
          <a:p>
            <a:pPr lvl="1"/>
            <a:r>
              <a:rPr lang="en-US" dirty="0"/>
              <a:t>Crusts: Thin, Regular, Pan.</a:t>
            </a:r>
          </a:p>
          <a:p>
            <a:pPr lvl="1"/>
            <a:r>
              <a:rPr lang="en-US" dirty="0"/>
              <a:t>First topping free. Prices for additional toppings:</a:t>
            </a:r>
          </a:p>
          <a:p>
            <a:pPr lvl="1"/>
            <a:r>
              <a:rPr lang="en-US" dirty="0"/>
              <a:t>For a Small pizza: $0.50 per extra topping.</a:t>
            </a:r>
          </a:p>
          <a:p>
            <a:pPr lvl="1"/>
            <a:r>
              <a:rPr lang="en-US" dirty="0"/>
              <a:t>For a Medium pizza: $0.75 per extra topping.</a:t>
            </a:r>
          </a:p>
          <a:p>
            <a:pPr lvl="1"/>
            <a:r>
              <a:rPr lang="en-US" dirty="0"/>
              <a:t>For a Large pizza: $1.00 per extra topping.</a:t>
            </a:r>
          </a:p>
          <a:p>
            <a:pPr lvl="1"/>
            <a:r>
              <a:rPr lang="en-US" dirty="0"/>
              <a:t>For an Extra-large pizza: $1.25 per extra topping.</a:t>
            </a:r>
          </a:p>
          <a:p>
            <a:pPr lvl="0"/>
            <a:r>
              <a:rPr lang="en-US" dirty="0"/>
              <a:t>After ordering pizza, customer can choose to go to the drinks and sides screen or go directly to the order confirmation screen. If customer goes to drinks and sides order interface, the system will show the price of sides and drinks, and they will be able to select everything they want.</a:t>
            </a:r>
          </a:p>
          <a:p>
            <a:pPr lvl="1"/>
            <a:r>
              <a:rPr lang="en-US" dirty="0"/>
              <a:t>Drinks (</a:t>
            </a:r>
            <a:r>
              <a:rPr lang="en-US" dirty="0" err="1"/>
              <a:t>pepsi</a:t>
            </a:r>
            <a:r>
              <a:rPr lang="en-US" dirty="0"/>
              <a:t>) small medium and large all 1$</a:t>
            </a:r>
          </a:p>
          <a:p>
            <a:pPr lvl="1"/>
            <a:r>
              <a:rPr lang="en-US" dirty="0"/>
              <a:t>Garlic Bread sticks – 2$</a:t>
            </a:r>
          </a:p>
          <a:p>
            <a:pPr lvl="1"/>
            <a:r>
              <a:rPr lang="en-US" dirty="0"/>
              <a:t>Bread sticks bites -2$</a:t>
            </a:r>
          </a:p>
          <a:p>
            <a:pPr lvl="1"/>
            <a:r>
              <a:rPr lang="en-US" dirty="0"/>
              <a:t>Big chocolate chip cookie -4$</a:t>
            </a:r>
          </a:p>
          <a:p>
            <a:pPr lvl="0"/>
            <a:r>
              <a:rPr lang="en-US" dirty="0"/>
              <a:t>When finishing all customization of pizzas, drinks or sides, the customer will be able to review their order in the account confirmation screen. There they will select the payment method and the logistics of the order (Delivery or Pickup). There’s no dining at the restaurant. The system must have three different payment methods: Cash, Card, and Check.</a:t>
            </a:r>
          </a:p>
          <a:p>
            <a:pPr lvl="0"/>
            <a:r>
              <a:rPr lang="en-US" dirty="0"/>
              <a:t>Finally, when confirming the order the software will register the transaction information in the database ad print a receipt of the order.</a:t>
            </a:r>
          </a:p>
          <a:p>
            <a:pPr marL="0" indent="0">
              <a:buNone/>
            </a:pPr>
            <a:endParaRPr lang="en-US" dirty="0"/>
          </a:p>
        </p:txBody>
      </p:sp>
    </p:spTree>
    <p:extLst>
      <p:ext uri="{BB962C8B-B14F-4D97-AF65-F5344CB8AC3E}">
        <p14:creationId xmlns:p14="http://schemas.microsoft.com/office/powerpoint/2010/main" val="4025177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E3B5-6D74-4A85-8F72-AE8FC828849F}"/>
              </a:ext>
            </a:extLst>
          </p:cNvPr>
          <p:cNvSpPr>
            <a:spLocks noGrp="1"/>
          </p:cNvSpPr>
          <p:nvPr>
            <p:ph type="title"/>
          </p:nvPr>
        </p:nvSpPr>
        <p:spPr/>
        <p:txBody>
          <a:bodyPr/>
          <a:lstStyle/>
          <a:p>
            <a:r>
              <a:rPr lang="en-US" dirty="0"/>
              <a:t>Requirements Definition Cont.</a:t>
            </a:r>
          </a:p>
        </p:txBody>
      </p:sp>
      <p:sp>
        <p:nvSpPr>
          <p:cNvPr id="3" name="Content Placeholder 2">
            <a:extLst>
              <a:ext uri="{FF2B5EF4-FFF2-40B4-BE49-F238E27FC236}">
                <a16:creationId xmlns:a16="http://schemas.microsoft.com/office/drawing/2014/main" id="{70C0FB2B-6CBF-4D66-A07F-CB05EA49DDAA}"/>
              </a:ext>
            </a:extLst>
          </p:cNvPr>
          <p:cNvSpPr>
            <a:spLocks noGrp="1"/>
          </p:cNvSpPr>
          <p:nvPr>
            <p:ph idx="1"/>
          </p:nvPr>
        </p:nvSpPr>
        <p:spPr>
          <a:xfrm>
            <a:off x="323850" y="1825624"/>
            <a:ext cx="11029950" cy="4937125"/>
          </a:xfrm>
        </p:spPr>
        <p:txBody>
          <a:bodyPr>
            <a:normAutofit fontScale="62500" lnSpcReduction="20000"/>
          </a:bodyPr>
          <a:lstStyle/>
          <a:p>
            <a:pPr marL="0" indent="0">
              <a:buNone/>
            </a:pPr>
            <a:r>
              <a:rPr lang="en-US" b="1" dirty="0"/>
              <a:t>Non-Functional Requirements:</a:t>
            </a:r>
            <a:endParaRPr lang="en-US" dirty="0"/>
          </a:p>
          <a:p>
            <a:pPr lvl="0"/>
            <a:r>
              <a:rPr lang="en-US" dirty="0"/>
              <a:t>Only manager can edit price of the goods and generate reports of transactions.</a:t>
            </a:r>
          </a:p>
          <a:p>
            <a:pPr lvl="0"/>
            <a:r>
              <a:rPr lang="en-US" dirty="0"/>
              <a:t>Only the customer can edit his/her account information and order details.</a:t>
            </a:r>
          </a:p>
          <a:p>
            <a:pPr lvl="0"/>
            <a:r>
              <a:rPr lang="en-US" dirty="0"/>
              <a:t>It is better to maintain the system once a week, the maintenance time is non-business time, and the maintenance time should not exceed 2 hours.</a:t>
            </a:r>
          </a:p>
          <a:p>
            <a:pPr lvl="0"/>
            <a:r>
              <a:rPr lang="en-US" dirty="0"/>
              <a:t>This application should be focused on being a desktop app. Possible compatibility with tablets may be needed.</a:t>
            </a:r>
          </a:p>
          <a:p>
            <a:pPr lvl="0"/>
            <a:r>
              <a:rPr lang="en-US" dirty="0"/>
              <a:t>When users operate the application, the response time of the program should be as short as possible, preferably not more than two seconds.</a:t>
            </a:r>
          </a:p>
          <a:p>
            <a:pPr lvl="0"/>
            <a:r>
              <a:rPr lang="en-US" dirty="0"/>
              <a:t>The software’s interface should provide the users with useful shortcuts to improve the task finishing time.</a:t>
            </a:r>
          </a:p>
          <a:p>
            <a:pPr lvl="0"/>
            <a:r>
              <a:rPr lang="en-US" dirty="0"/>
              <a:t>Software must be reliable and have a 95% error proof probability.</a:t>
            </a:r>
          </a:p>
          <a:p>
            <a:pPr lvl="0"/>
            <a:r>
              <a:rPr lang="en-US" dirty="0"/>
              <a:t>Any crashes in the application should be fixed by the support or maintainability personnel in a short time frame. </a:t>
            </a:r>
          </a:p>
          <a:p>
            <a:pPr lvl="0"/>
            <a:r>
              <a:rPr lang="en-US" dirty="0"/>
              <a:t>Include help dialogs to help customers to better understand the interface and speed up task finishing time.</a:t>
            </a:r>
          </a:p>
          <a:p>
            <a:pPr lvl="0"/>
            <a:r>
              <a:rPr lang="en-US" dirty="0"/>
              <a:t>The application size should not exceed 150MB.The lower the size the better.</a:t>
            </a:r>
          </a:p>
          <a:p>
            <a:pPr lvl="0"/>
            <a:r>
              <a:rPr lang="en-US" dirty="0"/>
              <a:t>The program needs to do data backups to prevent the loss of user data in the database.</a:t>
            </a:r>
          </a:p>
          <a:p>
            <a:pPr marL="0" indent="0">
              <a:buNone/>
            </a:pPr>
            <a:endParaRPr lang="en-US" dirty="0"/>
          </a:p>
        </p:txBody>
      </p:sp>
    </p:spTree>
    <p:extLst>
      <p:ext uri="{BB962C8B-B14F-4D97-AF65-F5344CB8AC3E}">
        <p14:creationId xmlns:p14="http://schemas.microsoft.com/office/powerpoint/2010/main" val="360286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9AB78-F304-4D0F-847C-E60AF8315FB1}"/>
              </a:ext>
            </a:extLst>
          </p:cNvPr>
          <p:cNvSpPr>
            <a:spLocks noGrp="1"/>
          </p:cNvSpPr>
          <p:nvPr>
            <p:ph type="title"/>
          </p:nvPr>
        </p:nvSpPr>
        <p:spPr>
          <a:xfrm>
            <a:off x="649224" y="960120"/>
            <a:ext cx="3867912" cy="4169664"/>
          </a:xfrm>
        </p:spPr>
        <p:txBody>
          <a:bodyPr>
            <a:normAutofit/>
          </a:bodyPr>
          <a:lstStyle/>
          <a:p>
            <a:pPr algn="r"/>
            <a:r>
              <a:rPr lang="en-US" dirty="0"/>
              <a:t>Project Plan</a:t>
            </a:r>
            <a:endParaRPr lang="en-US"/>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9AE745C-8015-4D8C-BB24-112B0565F148}"/>
              </a:ext>
            </a:extLst>
          </p:cNvPr>
          <p:cNvSpPr>
            <a:spLocks noGrp="1"/>
          </p:cNvSpPr>
          <p:nvPr>
            <p:ph idx="1"/>
          </p:nvPr>
        </p:nvSpPr>
        <p:spPr>
          <a:xfrm>
            <a:off x="4983480" y="960120"/>
            <a:ext cx="5513832" cy="4169664"/>
          </a:xfrm>
        </p:spPr>
        <p:txBody>
          <a:bodyPr anchor="ctr">
            <a:normAutofit/>
          </a:bodyPr>
          <a:lstStyle/>
          <a:p>
            <a:r>
              <a:rPr lang="en-US" sz="2400"/>
              <a:t>Scope</a:t>
            </a:r>
          </a:p>
          <a:p>
            <a:r>
              <a:rPr lang="en-US" sz="2400"/>
              <a:t>Schedule and Work Breakdown Structure</a:t>
            </a:r>
          </a:p>
          <a:p>
            <a:r>
              <a:rPr lang="en-US" sz="2400"/>
              <a:t>Milestones</a:t>
            </a:r>
          </a:p>
          <a:p>
            <a:r>
              <a:rPr lang="en-US" sz="2400"/>
              <a:t>Gantt Chart </a:t>
            </a:r>
          </a:p>
          <a:p>
            <a:r>
              <a:rPr lang="en-US" sz="2400"/>
              <a:t>Team Roles </a:t>
            </a:r>
          </a:p>
          <a:p>
            <a:r>
              <a:rPr lang="en-US" sz="2400"/>
              <a:t>Technical Description</a:t>
            </a:r>
          </a:p>
          <a:p>
            <a:r>
              <a:rPr lang="en-US" sz="2400"/>
              <a:t>Data Management Plan</a:t>
            </a:r>
          </a:p>
          <a:p>
            <a:r>
              <a:rPr lang="en-US" sz="2400"/>
              <a:t>Test Plan </a:t>
            </a:r>
          </a:p>
        </p:txBody>
      </p:sp>
    </p:spTree>
    <p:extLst>
      <p:ext uri="{BB962C8B-B14F-4D97-AF65-F5344CB8AC3E}">
        <p14:creationId xmlns:p14="http://schemas.microsoft.com/office/powerpoint/2010/main" val="2504849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4FB86-BE70-4706-8404-203C942C974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Class Diagram </a:t>
            </a:r>
          </a:p>
        </p:txBody>
      </p:sp>
      <p:pic>
        <p:nvPicPr>
          <p:cNvPr id="4" name="Content Placeholder 3" descr="A close up of text on a white surface&#10;&#10;Description automatically generated">
            <a:extLst>
              <a:ext uri="{FF2B5EF4-FFF2-40B4-BE49-F238E27FC236}">
                <a16:creationId xmlns:a16="http://schemas.microsoft.com/office/drawing/2014/main" id="{C4F5D2BD-A1A9-41C9-ADFC-CDAC935CF2B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65898" y="1675227"/>
            <a:ext cx="9060204" cy="4394199"/>
          </a:xfrm>
          <a:prstGeom prst="rect">
            <a:avLst/>
          </a:prstGeom>
        </p:spPr>
      </p:pic>
    </p:spTree>
    <p:extLst>
      <p:ext uri="{BB962C8B-B14F-4D97-AF65-F5344CB8AC3E}">
        <p14:creationId xmlns:p14="http://schemas.microsoft.com/office/powerpoint/2010/main" val="77264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BE66D-C6B8-4810-8418-5281C8793230}"/>
              </a:ext>
            </a:extLst>
          </p:cNvPr>
          <p:cNvSpPr>
            <a:spLocks noGrp="1"/>
          </p:cNvSpPr>
          <p:nvPr>
            <p:ph type="title"/>
          </p:nvPr>
        </p:nvSpPr>
        <p:spPr>
          <a:xfrm>
            <a:off x="838200" y="0"/>
            <a:ext cx="10515600" cy="1325563"/>
          </a:xfrm>
        </p:spPr>
        <p:txBody>
          <a:bodyPr/>
          <a:lstStyle/>
          <a:p>
            <a:pPr algn="ctr"/>
            <a:r>
              <a:rPr lang="en-US" dirty="0"/>
              <a:t>Use Case Diagram</a:t>
            </a:r>
          </a:p>
        </p:txBody>
      </p:sp>
      <p:pic>
        <p:nvPicPr>
          <p:cNvPr id="5" name="Content Placeholder 4" descr="A close up of a map&#10;&#10;Description automatically generated">
            <a:extLst>
              <a:ext uri="{FF2B5EF4-FFF2-40B4-BE49-F238E27FC236}">
                <a16:creationId xmlns:a16="http://schemas.microsoft.com/office/drawing/2014/main" id="{87501ABF-F28C-4F8A-87B9-1D626158ED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2141" y="1203775"/>
            <a:ext cx="7406684" cy="5464423"/>
          </a:xfrm>
        </p:spPr>
      </p:pic>
    </p:spTree>
    <p:extLst>
      <p:ext uri="{BB962C8B-B14F-4D97-AF65-F5344CB8AC3E}">
        <p14:creationId xmlns:p14="http://schemas.microsoft.com/office/powerpoint/2010/main" val="2404428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0EED1-3237-45CD-A027-45007F705EE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Use Case Diagram Cont.</a:t>
            </a:r>
          </a:p>
        </p:txBody>
      </p:sp>
      <p:pic>
        <p:nvPicPr>
          <p:cNvPr id="4" name="Content Placeholder 3" descr="A close up of a map&#10;&#10;Description automatically generated">
            <a:extLst>
              <a:ext uri="{FF2B5EF4-FFF2-40B4-BE49-F238E27FC236}">
                <a16:creationId xmlns:a16="http://schemas.microsoft.com/office/drawing/2014/main" id="{1D6E4870-0CBC-45C5-BB50-D633624054D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3467" y="1950309"/>
            <a:ext cx="10905066" cy="3844035"/>
          </a:xfrm>
          <a:prstGeom prst="rect">
            <a:avLst/>
          </a:prstGeom>
        </p:spPr>
      </p:pic>
    </p:spTree>
    <p:extLst>
      <p:ext uri="{BB962C8B-B14F-4D97-AF65-F5344CB8AC3E}">
        <p14:creationId xmlns:p14="http://schemas.microsoft.com/office/powerpoint/2010/main" val="1801391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5052-C7E1-4CC6-9407-0AE60BF35105}"/>
              </a:ext>
            </a:extLst>
          </p:cNvPr>
          <p:cNvSpPr>
            <a:spLocks noGrp="1"/>
          </p:cNvSpPr>
          <p:nvPr>
            <p:ph type="title"/>
          </p:nvPr>
        </p:nvSpPr>
        <p:spPr/>
        <p:txBody>
          <a:bodyPr/>
          <a:lstStyle/>
          <a:p>
            <a:r>
              <a:rPr lang="en-US" dirty="0"/>
              <a:t>Class Documentation </a:t>
            </a:r>
          </a:p>
        </p:txBody>
      </p:sp>
      <p:sp>
        <p:nvSpPr>
          <p:cNvPr id="3" name="Content Placeholder 2">
            <a:extLst>
              <a:ext uri="{FF2B5EF4-FFF2-40B4-BE49-F238E27FC236}">
                <a16:creationId xmlns:a16="http://schemas.microsoft.com/office/drawing/2014/main" id="{F4F66D13-2086-4EDA-865B-167FEE852731}"/>
              </a:ext>
            </a:extLst>
          </p:cNvPr>
          <p:cNvSpPr>
            <a:spLocks noGrp="1"/>
          </p:cNvSpPr>
          <p:nvPr>
            <p:ph idx="1"/>
          </p:nvPr>
        </p:nvSpPr>
        <p:spPr/>
        <p:txBody>
          <a:bodyPr>
            <a:normAutofit fontScale="47500" lnSpcReduction="20000"/>
          </a:bodyPr>
          <a:lstStyle/>
          <a:p>
            <a:pPr marL="0" indent="0">
              <a:buNone/>
            </a:pPr>
            <a:r>
              <a:rPr lang="en-US" b="1" dirty="0"/>
              <a:t>Item- </a:t>
            </a:r>
            <a:r>
              <a:rPr lang="en-US" dirty="0"/>
              <a:t>This class defines item attributes.</a:t>
            </a:r>
          </a:p>
          <a:p>
            <a:pPr marL="0" indent="0">
              <a:buNone/>
            </a:pPr>
            <a:r>
              <a:rPr lang="en-US" dirty="0"/>
              <a:t>Properties:</a:t>
            </a:r>
          </a:p>
          <a:p>
            <a:pPr marL="0" indent="0">
              <a:buNone/>
            </a:pPr>
            <a:r>
              <a:rPr lang="en-US" dirty="0"/>
              <a:t>	</a:t>
            </a:r>
            <a:r>
              <a:rPr lang="en-US" dirty="0" err="1"/>
              <a:t>itemID</a:t>
            </a:r>
            <a:r>
              <a:rPr lang="en-US" dirty="0"/>
              <a:t>: int</a:t>
            </a:r>
          </a:p>
          <a:p>
            <a:pPr marL="0" indent="0">
              <a:buNone/>
            </a:pPr>
            <a:r>
              <a:rPr lang="en-US" dirty="0"/>
              <a:t>	</a:t>
            </a:r>
            <a:r>
              <a:rPr lang="en-US" dirty="0" err="1"/>
              <a:t>itemName</a:t>
            </a:r>
            <a:r>
              <a:rPr lang="en-US" dirty="0"/>
              <a:t>: string</a:t>
            </a:r>
          </a:p>
          <a:p>
            <a:pPr marL="0" indent="0">
              <a:buNone/>
            </a:pPr>
            <a:r>
              <a:rPr lang="en-US" dirty="0"/>
              <a:t>	</a:t>
            </a:r>
            <a:r>
              <a:rPr lang="en-US" dirty="0" err="1"/>
              <a:t>itemType</a:t>
            </a:r>
            <a:r>
              <a:rPr lang="en-US" dirty="0"/>
              <a:t>: string</a:t>
            </a:r>
          </a:p>
          <a:p>
            <a:pPr marL="0" indent="0">
              <a:buNone/>
            </a:pPr>
            <a:r>
              <a:rPr lang="en-US" dirty="0"/>
              <a:t>	</a:t>
            </a:r>
            <a:r>
              <a:rPr lang="en-US" dirty="0" err="1"/>
              <a:t>itemPrice</a:t>
            </a:r>
            <a:r>
              <a:rPr lang="en-US" dirty="0"/>
              <a:t>: float</a:t>
            </a:r>
          </a:p>
          <a:p>
            <a:pPr marL="0" indent="0">
              <a:buNone/>
            </a:pPr>
            <a:r>
              <a:rPr lang="en-US" dirty="0"/>
              <a:t>Methods:</a:t>
            </a:r>
          </a:p>
          <a:p>
            <a:pPr marL="0" indent="0">
              <a:buNone/>
            </a:pPr>
            <a:r>
              <a:rPr lang="en-US" dirty="0"/>
              <a:t>	</a:t>
            </a:r>
            <a:r>
              <a:rPr lang="en-US" dirty="0" err="1"/>
              <a:t>getInfo</a:t>
            </a:r>
            <a:r>
              <a:rPr lang="en-US" dirty="0"/>
              <a:t>() – returns values of item properties</a:t>
            </a:r>
          </a:p>
          <a:p>
            <a:pPr marL="0" indent="0">
              <a:buNone/>
            </a:pPr>
            <a:endParaRPr lang="en-US" dirty="0"/>
          </a:p>
          <a:p>
            <a:pPr marL="0" indent="0">
              <a:buNone/>
            </a:pPr>
            <a:r>
              <a:rPr lang="en-US" b="1" dirty="0"/>
              <a:t>Cart – </a:t>
            </a:r>
            <a:r>
              <a:rPr lang="en-US" dirty="0"/>
              <a:t>This class facilitates the addition and removal of various items from the menu.</a:t>
            </a:r>
          </a:p>
          <a:p>
            <a:pPr marL="0" indent="0">
              <a:buNone/>
            </a:pPr>
            <a:r>
              <a:rPr lang="en-US" dirty="0"/>
              <a:t>Properties:</a:t>
            </a:r>
          </a:p>
          <a:p>
            <a:pPr marL="457200" lvl="1" indent="0">
              <a:buNone/>
            </a:pPr>
            <a:r>
              <a:rPr lang="en-US" dirty="0"/>
              <a:t>-</a:t>
            </a:r>
            <a:r>
              <a:rPr lang="en-US" dirty="0" err="1"/>
              <a:t>itemID</a:t>
            </a:r>
            <a:r>
              <a:rPr lang="en-US" dirty="0"/>
              <a:t>: int</a:t>
            </a:r>
          </a:p>
          <a:p>
            <a:pPr marL="457200" lvl="1" indent="0">
              <a:buNone/>
            </a:pPr>
            <a:r>
              <a:rPr lang="en-US" dirty="0"/>
              <a:t>-</a:t>
            </a:r>
            <a:r>
              <a:rPr lang="en-US" dirty="0" err="1"/>
              <a:t>itemQuantity</a:t>
            </a:r>
            <a:r>
              <a:rPr lang="en-US" dirty="0"/>
              <a:t>: int</a:t>
            </a:r>
          </a:p>
          <a:p>
            <a:pPr marL="0" indent="0">
              <a:buNone/>
            </a:pPr>
            <a:r>
              <a:rPr lang="en-US" dirty="0"/>
              <a:t>Methods:</a:t>
            </a:r>
          </a:p>
          <a:p>
            <a:pPr marL="457200" lvl="1" indent="0">
              <a:buNone/>
            </a:pPr>
            <a:r>
              <a:rPr lang="en-US" dirty="0"/>
              <a:t>-</a:t>
            </a:r>
            <a:r>
              <a:rPr lang="en-US" dirty="0" err="1"/>
              <a:t>addItem</a:t>
            </a:r>
            <a:r>
              <a:rPr lang="en-US" dirty="0"/>
              <a:t>() -adds item to  cart</a:t>
            </a:r>
          </a:p>
          <a:p>
            <a:pPr marL="457200" lvl="1" indent="0">
              <a:buNone/>
            </a:pPr>
            <a:r>
              <a:rPr lang="en-US" dirty="0"/>
              <a:t>-</a:t>
            </a:r>
            <a:r>
              <a:rPr lang="en-US" dirty="0" err="1"/>
              <a:t>removeItem</a:t>
            </a:r>
            <a:r>
              <a:rPr lang="en-US" dirty="0"/>
              <a:t>() -removes item from cart</a:t>
            </a:r>
          </a:p>
          <a:p>
            <a:pPr marL="457200" lvl="1" indent="0">
              <a:buNone/>
            </a:pPr>
            <a:r>
              <a:rPr lang="en-US" dirty="0"/>
              <a:t>-checkout()-processes card information</a:t>
            </a:r>
          </a:p>
          <a:p>
            <a:pPr marL="0" indent="0">
              <a:buNone/>
            </a:pPr>
            <a:endParaRPr lang="en-US" dirty="0"/>
          </a:p>
        </p:txBody>
      </p:sp>
    </p:spTree>
    <p:extLst>
      <p:ext uri="{BB962C8B-B14F-4D97-AF65-F5344CB8AC3E}">
        <p14:creationId xmlns:p14="http://schemas.microsoft.com/office/powerpoint/2010/main" val="3511508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7CFD-4677-44AC-86CF-146C692F69E2}"/>
              </a:ext>
            </a:extLst>
          </p:cNvPr>
          <p:cNvSpPr>
            <a:spLocks noGrp="1"/>
          </p:cNvSpPr>
          <p:nvPr>
            <p:ph type="title"/>
          </p:nvPr>
        </p:nvSpPr>
        <p:spPr>
          <a:xfrm>
            <a:off x="838200" y="26987"/>
            <a:ext cx="10515600" cy="1325563"/>
          </a:xfrm>
        </p:spPr>
        <p:txBody>
          <a:bodyPr/>
          <a:lstStyle/>
          <a:p>
            <a:r>
              <a:rPr lang="en-US" dirty="0"/>
              <a:t>Class Documentation Cont.</a:t>
            </a:r>
          </a:p>
        </p:txBody>
      </p:sp>
      <p:sp>
        <p:nvSpPr>
          <p:cNvPr id="3" name="Content Placeholder 2">
            <a:extLst>
              <a:ext uri="{FF2B5EF4-FFF2-40B4-BE49-F238E27FC236}">
                <a16:creationId xmlns:a16="http://schemas.microsoft.com/office/drawing/2014/main" id="{1BA51404-BED0-4768-A070-FF148C297467}"/>
              </a:ext>
            </a:extLst>
          </p:cNvPr>
          <p:cNvSpPr>
            <a:spLocks noGrp="1"/>
          </p:cNvSpPr>
          <p:nvPr>
            <p:ph idx="1"/>
          </p:nvPr>
        </p:nvSpPr>
        <p:spPr>
          <a:xfrm>
            <a:off x="838200" y="1352550"/>
            <a:ext cx="10515600" cy="5305425"/>
          </a:xfrm>
        </p:spPr>
        <p:txBody>
          <a:bodyPr>
            <a:normAutofit fontScale="47500" lnSpcReduction="20000"/>
          </a:bodyPr>
          <a:lstStyle/>
          <a:p>
            <a:pPr marL="0" indent="0">
              <a:buNone/>
            </a:pPr>
            <a:r>
              <a:rPr lang="en-US" b="1" dirty="0"/>
              <a:t>Order- </a:t>
            </a:r>
            <a:r>
              <a:rPr lang="en-US" dirty="0"/>
              <a:t>This class contains the necessary customer and order information to facilitate the ordering system.</a:t>
            </a:r>
          </a:p>
          <a:p>
            <a:pPr marL="0" indent="0">
              <a:buNone/>
            </a:pPr>
            <a:r>
              <a:rPr lang="en-US" dirty="0"/>
              <a:t>Properties:</a:t>
            </a:r>
          </a:p>
          <a:p>
            <a:pPr marL="457200" lvl="1" indent="0">
              <a:buNone/>
            </a:pPr>
            <a:r>
              <a:rPr lang="en-US" dirty="0"/>
              <a:t>-</a:t>
            </a:r>
            <a:r>
              <a:rPr lang="en-US" dirty="0" err="1"/>
              <a:t>orderId</a:t>
            </a:r>
            <a:r>
              <a:rPr lang="en-US" dirty="0"/>
              <a:t>: int</a:t>
            </a:r>
          </a:p>
          <a:p>
            <a:pPr marL="457200" lvl="1" indent="0">
              <a:buNone/>
            </a:pPr>
            <a:r>
              <a:rPr lang="en-US" dirty="0"/>
              <a:t>-</a:t>
            </a:r>
            <a:r>
              <a:rPr lang="en-US" dirty="0" err="1"/>
              <a:t>dateCreated</a:t>
            </a:r>
            <a:r>
              <a:rPr lang="en-US" dirty="0"/>
              <a:t>: string</a:t>
            </a:r>
          </a:p>
          <a:p>
            <a:pPr marL="457200" lvl="1" indent="0">
              <a:buNone/>
            </a:pPr>
            <a:r>
              <a:rPr lang="en-US" dirty="0"/>
              <a:t>-</a:t>
            </a:r>
            <a:r>
              <a:rPr lang="en-US" dirty="0" err="1"/>
              <a:t>customerName</a:t>
            </a:r>
            <a:r>
              <a:rPr lang="en-US" dirty="0"/>
              <a:t>: string</a:t>
            </a:r>
          </a:p>
          <a:p>
            <a:pPr marL="457200" lvl="1" indent="0">
              <a:buNone/>
            </a:pPr>
            <a:r>
              <a:rPr lang="en-US" dirty="0"/>
              <a:t>-status: string</a:t>
            </a:r>
          </a:p>
          <a:p>
            <a:pPr marL="457200" lvl="1" indent="0">
              <a:buNone/>
            </a:pPr>
            <a:r>
              <a:rPr lang="en-US" dirty="0"/>
              <a:t>-</a:t>
            </a:r>
            <a:r>
              <a:rPr lang="en-US" dirty="0" err="1"/>
              <a:t>customerPhone</a:t>
            </a:r>
            <a:r>
              <a:rPr lang="en-US" dirty="0"/>
              <a:t>: string</a:t>
            </a:r>
          </a:p>
          <a:p>
            <a:pPr marL="0" indent="0">
              <a:buNone/>
            </a:pPr>
            <a:r>
              <a:rPr lang="en-US" dirty="0"/>
              <a:t>Methods:</a:t>
            </a:r>
          </a:p>
          <a:p>
            <a:pPr marL="457200" lvl="1" indent="0">
              <a:buNone/>
            </a:pPr>
            <a:r>
              <a:rPr lang="en-US" dirty="0"/>
              <a:t>-</a:t>
            </a:r>
            <a:r>
              <a:rPr lang="en-US" dirty="0" err="1"/>
              <a:t>placeOrder</a:t>
            </a:r>
            <a:r>
              <a:rPr lang="en-US" dirty="0"/>
              <a:t>()-places users order</a:t>
            </a:r>
          </a:p>
          <a:p>
            <a:pPr marL="457200" lvl="1" indent="0">
              <a:buNone/>
            </a:pPr>
            <a:r>
              <a:rPr lang="en-US" dirty="0"/>
              <a:t>-</a:t>
            </a:r>
            <a:r>
              <a:rPr lang="en-US" dirty="0" err="1"/>
              <a:t>requestInfo</a:t>
            </a:r>
            <a:r>
              <a:rPr lang="en-US" dirty="0"/>
              <a:t>()- gets </a:t>
            </a:r>
            <a:r>
              <a:rPr lang="en-US" dirty="0" err="1"/>
              <a:t>orderID</a:t>
            </a:r>
            <a:r>
              <a:rPr lang="en-US" dirty="0"/>
              <a:t>(,</a:t>
            </a:r>
            <a:r>
              <a:rPr lang="en-US" dirty="0" err="1"/>
              <a:t>dateCreated</a:t>
            </a:r>
            <a:r>
              <a:rPr lang="en-US" dirty="0"/>
              <a:t>(,</a:t>
            </a:r>
            <a:r>
              <a:rPr lang="en-US" dirty="0" err="1"/>
              <a:t>customerName,status</a:t>
            </a:r>
            <a:r>
              <a:rPr lang="en-US" dirty="0"/>
              <a:t> and</a:t>
            </a:r>
          </a:p>
          <a:p>
            <a:pPr marL="457200" lvl="1" indent="0">
              <a:buNone/>
            </a:pPr>
            <a:r>
              <a:rPr lang="en-US" dirty="0"/>
              <a:t> </a:t>
            </a:r>
            <a:r>
              <a:rPr lang="en-US" dirty="0" err="1"/>
              <a:t>customerPhone</a:t>
            </a:r>
            <a:r>
              <a:rPr lang="en-US" dirty="0"/>
              <a:t> values.</a:t>
            </a:r>
          </a:p>
          <a:p>
            <a:pPr marL="0" indent="0">
              <a:buNone/>
            </a:pPr>
            <a:r>
              <a:rPr lang="en-US" b="1" dirty="0"/>
              <a:t>Customer -</a:t>
            </a:r>
            <a:r>
              <a:rPr lang="en-US" dirty="0"/>
              <a:t> This class defines several user specific attributes to keep track of returning customers.</a:t>
            </a:r>
          </a:p>
          <a:p>
            <a:pPr marL="0" indent="0">
              <a:buNone/>
            </a:pPr>
            <a:r>
              <a:rPr lang="en-US" dirty="0"/>
              <a:t>Properties:</a:t>
            </a:r>
          </a:p>
          <a:p>
            <a:pPr marL="457200" lvl="1" indent="0">
              <a:buNone/>
            </a:pPr>
            <a:r>
              <a:rPr lang="en-US" dirty="0"/>
              <a:t>-</a:t>
            </a:r>
            <a:r>
              <a:rPr lang="en-US" dirty="0" err="1"/>
              <a:t>phoneNumber</a:t>
            </a:r>
            <a:r>
              <a:rPr lang="en-US" dirty="0"/>
              <a:t>: string</a:t>
            </a:r>
          </a:p>
          <a:p>
            <a:pPr marL="457200" lvl="1" indent="0">
              <a:buNone/>
            </a:pPr>
            <a:r>
              <a:rPr lang="en-US" dirty="0"/>
              <a:t>-</a:t>
            </a:r>
            <a:r>
              <a:rPr lang="en-US" dirty="0" err="1"/>
              <a:t>cardholderName</a:t>
            </a:r>
            <a:r>
              <a:rPr lang="en-US" dirty="0"/>
              <a:t>: string</a:t>
            </a:r>
          </a:p>
          <a:p>
            <a:pPr marL="457200" lvl="1" indent="0">
              <a:buNone/>
            </a:pPr>
            <a:r>
              <a:rPr lang="en-US" dirty="0"/>
              <a:t>-</a:t>
            </a:r>
            <a:r>
              <a:rPr lang="en-US" dirty="0" err="1"/>
              <a:t>expirationDate</a:t>
            </a:r>
            <a:r>
              <a:rPr lang="en-US" dirty="0"/>
              <a:t>: string</a:t>
            </a:r>
          </a:p>
          <a:p>
            <a:pPr marL="457200" lvl="1" indent="0">
              <a:buNone/>
            </a:pPr>
            <a:r>
              <a:rPr lang="en-US" dirty="0"/>
              <a:t>-</a:t>
            </a:r>
            <a:r>
              <a:rPr lang="en-US" dirty="0" err="1"/>
              <a:t>securityCode</a:t>
            </a:r>
            <a:r>
              <a:rPr lang="en-US" dirty="0"/>
              <a:t>: string</a:t>
            </a:r>
          </a:p>
          <a:p>
            <a:pPr marL="457200" lvl="1" indent="0">
              <a:buNone/>
            </a:pPr>
            <a:r>
              <a:rPr lang="en-US" dirty="0"/>
              <a:t>-</a:t>
            </a:r>
            <a:r>
              <a:rPr lang="en-US" dirty="0" err="1"/>
              <a:t>typeofCard</a:t>
            </a:r>
            <a:r>
              <a:rPr lang="en-US" dirty="0"/>
              <a:t>: string</a:t>
            </a:r>
          </a:p>
          <a:p>
            <a:pPr marL="457200" lvl="1" indent="0">
              <a:buNone/>
            </a:pPr>
            <a:r>
              <a:rPr lang="en-US" dirty="0"/>
              <a:t>-address: string</a:t>
            </a:r>
          </a:p>
          <a:p>
            <a:pPr marL="0" indent="0">
              <a:buNone/>
            </a:pPr>
            <a:r>
              <a:rPr lang="en-US" dirty="0"/>
              <a:t>Methods:</a:t>
            </a:r>
          </a:p>
          <a:p>
            <a:pPr marL="457200" lvl="1" indent="0">
              <a:buNone/>
            </a:pPr>
            <a:r>
              <a:rPr lang="en-US" dirty="0"/>
              <a:t>-register() -creates a new account</a:t>
            </a:r>
          </a:p>
          <a:p>
            <a:pPr marL="457200" lvl="1" indent="0">
              <a:buNone/>
            </a:pPr>
            <a:r>
              <a:rPr lang="en-US" dirty="0"/>
              <a:t>-</a:t>
            </a:r>
            <a:r>
              <a:rPr lang="en-US" dirty="0" err="1"/>
              <a:t>updateInfo</a:t>
            </a:r>
            <a:r>
              <a:rPr lang="en-US" dirty="0"/>
              <a:t>() -updates account information</a:t>
            </a:r>
          </a:p>
          <a:p>
            <a:pPr marL="457200" lvl="1" indent="0">
              <a:buNone/>
            </a:pPr>
            <a:r>
              <a:rPr lang="en-US" dirty="0"/>
              <a:t>-</a:t>
            </a:r>
            <a:r>
              <a:rPr lang="en-US" dirty="0" err="1"/>
              <a:t>recoverPassword</a:t>
            </a:r>
            <a:r>
              <a:rPr lang="en-US" dirty="0"/>
              <a:t>() – recovers password</a:t>
            </a:r>
          </a:p>
          <a:p>
            <a:pPr marL="457200" lvl="1" indent="0">
              <a:buNone/>
            </a:pPr>
            <a:r>
              <a:rPr lang="en-US" dirty="0"/>
              <a:t>-</a:t>
            </a:r>
            <a:r>
              <a:rPr lang="en-US" dirty="0" err="1"/>
              <a:t>changePassword</a:t>
            </a:r>
            <a:r>
              <a:rPr lang="en-US" dirty="0"/>
              <a:t>()- allows user to change their password</a:t>
            </a:r>
          </a:p>
          <a:p>
            <a:pPr marL="0" indent="0">
              <a:buNone/>
            </a:pPr>
            <a:endParaRPr lang="en-US" dirty="0"/>
          </a:p>
        </p:txBody>
      </p:sp>
    </p:spTree>
    <p:extLst>
      <p:ext uri="{BB962C8B-B14F-4D97-AF65-F5344CB8AC3E}">
        <p14:creationId xmlns:p14="http://schemas.microsoft.com/office/powerpoint/2010/main" val="192523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A2D679-188B-4D6F-838B-C19985979403}"/>
              </a:ext>
            </a:extLst>
          </p:cNvPr>
          <p:cNvSpPr>
            <a:spLocks noGrp="1"/>
          </p:cNvSpPr>
          <p:nvPr>
            <p:ph idx="1"/>
          </p:nvPr>
        </p:nvSpPr>
        <p:spPr>
          <a:xfrm>
            <a:off x="838200" y="381000"/>
            <a:ext cx="10515600" cy="5795963"/>
          </a:xfrm>
        </p:spPr>
        <p:txBody>
          <a:bodyPr>
            <a:normAutofit fontScale="47500" lnSpcReduction="20000"/>
          </a:bodyPr>
          <a:lstStyle/>
          <a:p>
            <a:pPr marL="0" indent="0">
              <a:buNone/>
            </a:pPr>
            <a:r>
              <a:rPr lang="en-US" b="1" dirty="0"/>
              <a:t>Logistics – </a:t>
            </a:r>
            <a:r>
              <a:rPr lang="en-US" dirty="0"/>
              <a:t>This class handles order deliver and payment methods.</a:t>
            </a:r>
          </a:p>
          <a:p>
            <a:pPr marL="0" indent="0">
              <a:buNone/>
            </a:pPr>
            <a:r>
              <a:rPr lang="en-US" dirty="0"/>
              <a:t>Properties:</a:t>
            </a:r>
          </a:p>
          <a:p>
            <a:pPr marL="457200" lvl="1" indent="0">
              <a:buNone/>
            </a:pPr>
            <a:r>
              <a:rPr lang="en-US" dirty="0" err="1"/>
              <a:t>orderId</a:t>
            </a:r>
            <a:r>
              <a:rPr lang="en-US" dirty="0"/>
              <a:t>: int</a:t>
            </a:r>
          </a:p>
          <a:p>
            <a:pPr marL="457200" lvl="1" indent="0">
              <a:buNone/>
            </a:pPr>
            <a:r>
              <a:rPr lang="en-US" dirty="0" err="1"/>
              <a:t>orderLogistics</a:t>
            </a:r>
            <a:r>
              <a:rPr lang="en-US" dirty="0"/>
              <a:t>: string</a:t>
            </a:r>
          </a:p>
          <a:p>
            <a:pPr marL="457200" lvl="1" indent="0">
              <a:buNone/>
            </a:pPr>
            <a:r>
              <a:rPr lang="en-US" dirty="0" err="1"/>
              <a:t>paymentMethod</a:t>
            </a:r>
            <a:r>
              <a:rPr lang="en-US" dirty="0"/>
              <a:t>: string</a:t>
            </a:r>
          </a:p>
          <a:p>
            <a:pPr marL="457200" lvl="1" indent="0">
              <a:buNone/>
            </a:pPr>
            <a:r>
              <a:rPr lang="en-US" dirty="0"/>
              <a:t>address: string</a:t>
            </a:r>
          </a:p>
          <a:p>
            <a:pPr marL="0" indent="0">
              <a:buNone/>
            </a:pPr>
            <a:r>
              <a:rPr lang="en-US" dirty="0"/>
              <a:t>Methods</a:t>
            </a:r>
          </a:p>
          <a:p>
            <a:pPr marL="0" indent="0">
              <a:buNone/>
            </a:pPr>
            <a:r>
              <a:rPr lang="en-US" dirty="0" err="1"/>
              <a:t>updateLogistics</a:t>
            </a:r>
            <a:r>
              <a:rPr lang="en-US" dirty="0"/>
              <a:t>() – sets </a:t>
            </a:r>
            <a:r>
              <a:rPr lang="en-US" dirty="0" err="1"/>
              <a:t>address,paymentMethod</a:t>
            </a:r>
            <a:r>
              <a:rPr lang="en-US" dirty="0"/>
              <a:t>, </a:t>
            </a:r>
            <a:r>
              <a:rPr lang="en-US" dirty="0" err="1"/>
              <a:t>orderLogistics</a:t>
            </a:r>
            <a:r>
              <a:rPr lang="en-US" dirty="0"/>
              <a:t> and </a:t>
            </a:r>
            <a:r>
              <a:rPr lang="en-US" dirty="0" err="1"/>
              <a:t>orderID</a:t>
            </a:r>
            <a:r>
              <a:rPr lang="en-US" dirty="0"/>
              <a:t> values.</a:t>
            </a:r>
          </a:p>
          <a:p>
            <a:pPr marL="0" indent="0">
              <a:buNone/>
            </a:pPr>
            <a:r>
              <a:rPr lang="en-US" b="1" dirty="0" err="1"/>
              <a:t>orderDetails</a:t>
            </a:r>
            <a:r>
              <a:rPr lang="en-US" b="1" dirty="0"/>
              <a:t>- </a:t>
            </a:r>
            <a:r>
              <a:rPr lang="en-US" dirty="0"/>
              <a:t>This class defines several attributes used to identify and categorize orders.</a:t>
            </a:r>
          </a:p>
          <a:p>
            <a:pPr marL="0" indent="0">
              <a:buNone/>
            </a:pPr>
            <a:r>
              <a:rPr lang="en-US" dirty="0"/>
              <a:t>Properties</a:t>
            </a:r>
          </a:p>
          <a:p>
            <a:pPr marL="457200" lvl="1" indent="0">
              <a:buNone/>
            </a:pPr>
            <a:r>
              <a:rPr lang="en-US" dirty="0" err="1"/>
              <a:t>orderId</a:t>
            </a:r>
            <a:r>
              <a:rPr lang="en-US" dirty="0"/>
              <a:t>: int </a:t>
            </a:r>
          </a:p>
          <a:p>
            <a:pPr marL="457200" lvl="1" indent="0">
              <a:buNone/>
            </a:pPr>
            <a:r>
              <a:rPr lang="en-US" dirty="0" err="1"/>
              <a:t>itemId</a:t>
            </a:r>
            <a:r>
              <a:rPr lang="en-US" dirty="0"/>
              <a:t>: int</a:t>
            </a:r>
          </a:p>
          <a:p>
            <a:pPr marL="457200" lvl="1" indent="0">
              <a:buNone/>
            </a:pPr>
            <a:r>
              <a:rPr lang="en-US" dirty="0" err="1"/>
              <a:t>itemName</a:t>
            </a:r>
            <a:r>
              <a:rPr lang="en-US" dirty="0"/>
              <a:t>: string</a:t>
            </a:r>
          </a:p>
          <a:p>
            <a:pPr marL="457200" lvl="1" indent="0">
              <a:buNone/>
            </a:pPr>
            <a:r>
              <a:rPr lang="en-US" dirty="0" err="1"/>
              <a:t>itemQuantity</a:t>
            </a:r>
            <a:r>
              <a:rPr lang="en-US" dirty="0"/>
              <a:t>: int</a:t>
            </a:r>
          </a:p>
          <a:p>
            <a:pPr marL="457200" lvl="1" indent="0">
              <a:buNone/>
            </a:pPr>
            <a:r>
              <a:rPr lang="en-US" dirty="0"/>
              <a:t>price: float</a:t>
            </a:r>
          </a:p>
          <a:p>
            <a:pPr marL="457200" lvl="1" indent="0">
              <a:buNone/>
            </a:pPr>
            <a:r>
              <a:rPr lang="en-US" dirty="0"/>
              <a:t>subtotal: float</a:t>
            </a:r>
          </a:p>
          <a:p>
            <a:pPr marL="0" indent="0">
              <a:buNone/>
            </a:pPr>
            <a:r>
              <a:rPr lang="en-US" dirty="0"/>
              <a:t>Methods</a:t>
            </a:r>
          </a:p>
          <a:p>
            <a:pPr marL="0" indent="0">
              <a:buNone/>
            </a:pPr>
            <a:r>
              <a:rPr lang="en-US" dirty="0" err="1"/>
              <a:t>calculatePrice</a:t>
            </a:r>
            <a:r>
              <a:rPr lang="en-US" dirty="0"/>
              <a:t>() – calculates total order price</a:t>
            </a:r>
          </a:p>
          <a:p>
            <a:pPr marL="0" indent="0">
              <a:buNone/>
            </a:pPr>
            <a:r>
              <a:rPr lang="en-US" b="1" dirty="0"/>
              <a:t>User- </a:t>
            </a:r>
            <a:r>
              <a:rPr lang="en-US" dirty="0"/>
              <a:t>This class defines several user specific attributes to facilitate the login of returning customers.</a:t>
            </a:r>
          </a:p>
          <a:p>
            <a:pPr marL="0" indent="0">
              <a:buNone/>
            </a:pPr>
            <a:r>
              <a:rPr lang="en-US" dirty="0"/>
              <a:t>Properties:</a:t>
            </a:r>
          </a:p>
          <a:p>
            <a:pPr marL="457200" lvl="1" indent="0">
              <a:buNone/>
            </a:pPr>
            <a:r>
              <a:rPr lang="en-US" dirty="0"/>
              <a:t>Name: string</a:t>
            </a:r>
          </a:p>
          <a:p>
            <a:pPr marL="457200" lvl="1" indent="0">
              <a:buNone/>
            </a:pPr>
            <a:r>
              <a:rPr lang="en-US" dirty="0"/>
              <a:t>Password: string</a:t>
            </a:r>
          </a:p>
          <a:p>
            <a:pPr marL="457200" lvl="1" indent="0">
              <a:buNone/>
            </a:pPr>
            <a:r>
              <a:rPr lang="en-US" dirty="0" err="1"/>
              <a:t>loginStatus</a:t>
            </a:r>
            <a:r>
              <a:rPr lang="en-US" dirty="0"/>
              <a:t>: string</a:t>
            </a:r>
          </a:p>
          <a:p>
            <a:pPr marL="0" indent="0">
              <a:buNone/>
            </a:pPr>
            <a:r>
              <a:rPr lang="en-US" dirty="0"/>
              <a:t>Methods:</a:t>
            </a:r>
          </a:p>
          <a:p>
            <a:pPr marL="457200" lvl="1" indent="0">
              <a:buNone/>
            </a:pPr>
            <a:r>
              <a:rPr lang="en-US" dirty="0" err="1"/>
              <a:t>verifyLogin</a:t>
            </a:r>
            <a:r>
              <a:rPr lang="en-US" dirty="0"/>
              <a:t>(): bool  -if true grant access to account if false try again</a:t>
            </a:r>
          </a:p>
          <a:p>
            <a:pPr marL="457200" lvl="1" indent="0">
              <a:buNone/>
            </a:pPr>
            <a:r>
              <a:rPr lang="en-US" dirty="0"/>
              <a:t>login() -logs in a returning user</a:t>
            </a:r>
          </a:p>
          <a:p>
            <a:pPr marL="457200" lvl="1" indent="0">
              <a:buNone/>
            </a:pPr>
            <a:r>
              <a:rPr lang="en-US" dirty="0"/>
              <a:t>logout() -logs out a returning user</a:t>
            </a:r>
          </a:p>
          <a:p>
            <a:pPr marL="0" indent="0">
              <a:buNone/>
            </a:pPr>
            <a:endParaRPr lang="en-US" dirty="0"/>
          </a:p>
        </p:txBody>
      </p:sp>
    </p:spTree>
    <p:extLst>
      <p:ext uri="{BB962C8B-B14F-4D97-AF65-F5344CB8AC3E}">
        <p14:creationId xmlns:p14="http://schemas.microsoft.com/office/powerpoint/2010/main" val="1938961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953308-7091-4347-A911-1ABD9179B58B}"/>
              </a:ext>
            </a:extLst>
          </p:cNvPr>
          <p:cNvSpPr>
            <a:spLocks noGrp="1"/>
          </p:cNvSpPr>
          <p:nvPr>
            <p:ph idx="1"/>
          </p:nvPr>
        </p:nvSpPr>
        <p:spPr>
          <a:xfrm>
            <a:off x="838200" y="476250"/>
            <a:ext cx="10515600" cy="5700713"/>
          </a:xfrm>
        </p:spPr>
        <p:txBody>
          <a:bodyPr>
            <a:normAutofit fontScale="47500" lnSpcReduction="20000"/>
          </a:bodyPr>
          <a:lstStyle/>
          <a:p>
            <a:pPr marL="0" indent="0">
              <a:buNone/>
            </a:pPr>
            <a:r>
              <a:rPr lang="en-US" b="1" dirty="0"/>
              <a:t>Guest – </a:t>
            </a:r>
            <a:r>
              <a:rPr lang="en-US" dirty="0"/>
              <a:t>This class is used to process a non-registered user. </a:t>
            </a:r>
          </a:p>
          <a:p>
            <a:pPr marL="0" indent="0">
              <a:buNone/>
            </a:pPr>
            <a:r>
              <a:rPr lang="en-US" dirty="0"/>
              <a:t>Properties:</a:t>
            </a:r>
          </a:p>
          <a:p>
            <a:pPr marL="457200" lvl="1" indent="0">
              <a:buNone/>
            </a:pPr>
            <a:r>
              <a:rPr lang="en-US" dirty="0"/>
              <a:t>Name: string</a:t>
            </a:r>
          </a:p>
          <a:p>
            <a:pPr marL="0" indent="0">
              <a:buNone/>
            </a:pPr>
            <a:r>
              <a:rPr lang="en-US" dirty="0"/>
              <a:t>Methods:</a:t>
            </a:r>
          </a:p>
          <a:p>
            <a:pPr marL="457200" lvl="1" indent="0">
              <a:buNone/>
            </a:pPr>
            <a:r>
              <a:rPr lang="en-US" dirty="0"/>
              <a:t>Login() – logs in a guest user</a:t>
            </a:r>
          </a:p>
          <a:p>
            <a:pPr marL="457200" lvl="1" indent="0">
              <a:buNone/>
            </a:pPr>
            <a:r>
              <a:rPr lang="en-US" dirty="0"/>
              <a:t>Logout()- logs out a guest user</a:t>
            </a:r>
          </a:p>
          <a:p>
            <a:pPr marL="0" indent="0">
              <a:buNone/>
            </a:pPr>
            <a:r>
              <a:rPr lang="en-US" b="1" dirty="0"/>
              <a:t>Manager –</a:t>
            </a:r>
            <a:r>
              <a:rPr lang="en-US" dirty="0"/>
              <a:t> This class contains several utilities required for management use.</a:t>
            </a:r>
          </a:p>
          <a:p>
            <a:pPr marL="0" indent="0">
              <a:buNone/>
            </a:pPr>
            <a:r>
              <a:rPr lang="en-US" dirty="0"/>
              <a:t>Properties:</a:t>
            </a:r>
          </a:p>
          <a:p>
            <a:pPr marL="457200" lvl="1" indent="0">
              <a:buNone/>
            </a:pPr>
            <a:r>
              <a:rPr lang="en-US" dirty="0"/>
              <a:t>Username: string</a:t>
            </a:r>
          </a:p>
          <a:p>
            <a:pPr marL="0" indent="0">
              <a:buNone/>
            </a:pPr>
            <a:r>
              <a:rPr lang="en-US" dirty="0"/>
              <a:t>Methods:</a:t>
            </a:r>
          </a:p>
          <a:p>
            <a:pPr marL="457200" lvl="1" indent="0">
              <a:buNone/>
            </a:pPr>
            <a:r>
              <a:rPr lang="en-US" dirty="0" err="1"/>
              <a:t>updateS&amp;Tprices</a:t>
            </a:r>
            <a:r>
              <a:rPr lang="en-US" dirty="0"/>
              <a:t>() -updates size and topping prices</a:t>
            </a:r>
          </a:p>
          <a:p>
            <a:pPr marL="457200" lvl="1" indent="0">
              <a:buNone/>
            </a:pPr>
            <a:r>
              <a:rPr lang="en-US" dirty="0" err="1"/>
              <a:t>updateD&amp;Sprices</a:t>
            </a:r>
            <a:r>
              <a:rPr lang="en-US" dirty="0"/>
              <a:t>() – updates drinks and sides prices</a:t>
            </a:r>
          </a:p>
          <a:p>
            <a:pPr marL="457200" lvl="1" indent="0">
              <a:buNone/>
            </a:pPr>
            <a:r>
              <a:rPr lang="en-US" dirty="0" err="1"/>
              <a:t>generateReport</a:t>
            </a:r>
            <a:r>
              <a:rPr lang="en-US" dirty="0"/>
              <a:t>() – generates a report</a:t>
            </a:r>
          </a:p>
          <a:p>
            <a:pPr marL="0" indent="0">
              <a:buNone/>
            </a:pPr>
            <a:r>
              <a:rPr lang="en-US" b="1" dirty="0"/>
              <a:t>Menu –</a:t>
            </a:r>
            <a:r>
              <a:rPr lang="en-US" dirty="0"/>
              <a:t> This class purpose is to display food options and their corresponding prices.</a:t>
            </a:r>
          </a:p>
          <a:p>
            <a:pPr marL="0" indent="0">
              <a:buNone/>
            </a:pPr>
            <a:r>
              <a:rPr lang="en-US" dirty="0"/>
              <a:t>Properties:</a:t>
            </a:r>
          </a:p>
          <a:p>
            <a:pPr marL="457200" lvl="1" indent="0">
              <a:buNone/>
            </a:pPr>
            <a:r>
              <a:rPr lang="en-US" dirty="0"/>
              <a:t>prices: array</a:t>
            </a:r>
          </a:p>
          <a:p>
            <a:pPr marL="457200" lvl="1" indent="0">
              <a:buNone/>
            </a:pPr>
            <a:r>
              <a:rPr lang="en-US" dirty="0" err="1"/>
              <a:t>addtocartNumber</a:t>
            </a:r>
            <a:r>
              <a:rPr lang="en-US" dirty="0"/>
              <a:t>: int</a:t>
            </a:r>
          </a:p>
          <a:p>
            <a:pPr marL="0" indent="0">
              <a:buNone/>
            </a:pPr>
            <a:r>
              <a:rPr lang="en-US" dirty="0"/>
              <a:t>Methods:</a:t>
            </a:r>
          </a:p>
          <a:p>
            <a:pPr marL="457200" lvl="1" indent="0">
              <a:buNone/>
            </a:pPr>
            <a:r>
              <a:rPr lang="en-US" dirty="0" err="1"/>
              <a:t>getPrices</a:t>
            </a:r>
            <a:r>
              <a:rPr lang="en-US" dirty="0"/>
              <a:t>() – returns the array of prices</a:t>
            </a:r>
          </a:p>
          <a:p>
            <a:pPr marL="0" indent="0">
              <a:buNone/>
            </a:pPr>
            <a:r>
              <a:rPr lang="en-US" b="1" dirty="0"/>
              <a:t>Basics –</a:t>
            </a:r>
            <a:r>
              <a:rPr lang="en-US" dirty="0"/>
              <a:t> This class contains the building blocks of the product.</a:t>
            </a:r>
          </a:p>
          <a:p>
            <a:pPr marL="0" indent="0">
              <a:buNone/>
            </a:pPr>
            <a:r>
              <a:rPr lang="en-US" dirty="0"/>
              <a:t>Properties:</a:t>
            </a:r>
          </a:p>
          <a:p>
            <a:pPr marL="457200" lvl="1" indent="0">
              <a:buNone/>
            </a:pPr>
            <a:r>
              <a:rPr lang="en-US" dirty="0"/>
              <a:t>crusts: array</a:t>
            </a:r>
          </a:p>
          <a:p>
            <a:pPr marL="457200" lvl="1" indent="0">
              <a:buNone/>
            </a:pPr>
            <a:r>
              <a:rPr lang="en-US" dirty="0"/>
              <a:t>sizes: array</a:t>
            </a:r>
          </a:p>
          <a:p>
            <a:pPr marL="457200" lvl="1" indent="0">
              <a:buNone/>
            </a:pPr>
            <a:r>
              <a:rPr lang="en-US" dirty="0" err="1"/>
              <a:t>sPrices</a:t>
            </a:r>
            <a:r>
              <a:rPr lang="en-US" dirty="0"/>
              <a:t>: array</a:t>
            </a:r>
          </a:p>
          <a:p>
            <a:pPr marL="0" indent="0">
              <a:buNone/>
            </a:pPr>
            <a:r>
              <a:rPr lang="en-US" dirty="0"/>
              <a:t>Methods:</a:t>
            </a:r>
          </a:p>
          <a:p>
            <a:pPr marL="457200" lvl="1" indent="0">
              <a:buNone/>
            </a:pPr>
            <a:r>
              <a:rPr lang="en-US" dirty="0" err="1"/>
              <a:t>getBasics</a:t>
            </a:r>
            <a:r>
              <a:rPr lang="en-US" dirty="0"/>
              <a:t>() – gets the crusts, sizes and </a:t>
            </a:r>
            <a:r>
              <a:rPr lang="en-US" dirty="0" err="1"/>
              <a:t>sPrices</a:t>
            </a:r>
            <a:endParaRPr lang="en-US" dirty="0"/>
          </a:p>
          <a:p>
            <a:pPr marL="0" indent="0">
              <a:buNone/>
            </a:pPr>
            <a:endParaRPr lang="en-US" dirty="0"/>
          </a:p>
        </p:txBody>
      </p:sp>
    </p:spTree>
    <p:extLst>
      <p:ext uri="{BB962C8B-B14F-4D97-AF65-F5344CB8AC3E}">
        <p14:creationId xmlns:p14="http://schemas.microsoft.com/office/powerpoint/2010/main" val="2152620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AD0208-15DA-4502-BAE3-6F1C23A47299}"/>
              </a:ext>
            </a:extLst>
          </p:cNvPr>
          <p:cNvSpPr>
            <a:spLocks noGrp="1"/>
          </p:cNvSpPr>
          <p:nvPr>
            <p:ph idx="1"/>
          </p:nvPr>
        </p:nvSpPr>
        <p:spPr>
          <a:xfrm>
            <a:off x="838200" y="504825"/>
            <a:ext cx="10515600" cy="5672138"/>
          </a:xfrm>
        </p:spPr>
        <p:txBody>
          <a:bodyPr>
            <a:normAutofit fontScale="77500" lnSpcReduction="20000"/>
          </a:bodyPr>
          <a:lstStyle/>
          <a:p>
            <a:pPr marL="0" indent="0">
              <a:buNone/>
            </a:pPr>
            <a:r>
              <a:rPr lang="en-US" b="1" dirty="0"/>
              <a:t>Toppings-</a:t>
            </a:r>
            <a:r>
              <a:rPr lang="en-US" dirty="0"/>
              <a:t> This class defines the add-on available in addition to the base product.</a:t>
            </a:r>
          </a:p>
          <a:p>
            <a:pPr marL="0" indent="0">
              <a:buNone/>
            </a:pPr>
            <a:r>
              <a:rPr lang="en-US" dirty="0"/>
              <a:t>Properties:</a:t>
            </a:r>
          </a:p>
          <a:p>
            <a:pPr marL="457200" lvl="1" indent="0">
              <a:buNone/>
            </a:pPr>
            <a:r>
              <a:rPr lang="en-US" dirty="0"/>
              <a:t>meats: array	</a:t>
            </a:r>
          </a:p>
          <a:p>
            <a:pPr marL="457200" lvl="1" indent="0">
              <a:buNone/>
            </a:pPr>
            <a:r>
              <a:rPr lang="en-US" dirty="0" err="1"/>
              <a:t>nonMeats</a:t>
            </a:r>
            <a:r>
              <a:rPr lang="en-US" dirty="0"/>
              <a:t>: array</a:t>
            </a:r>
          </a:p>
          <a:p>
            <a:pPr marL="0" indent="0">
              <a:buNone/>
            </a:pPr>
            <a:r>
              <a:rPr lang="en-US" dirty="0"/>
              <a:t>Methods:</a:t>
            </a:r>
          </a:p>
          <a:p>
            <a:pPr marL="457200" lvl="1" indent="0">
              <a:buNone/>
            </a:pPr>
            <a:r>
              <a:rPr lang="en-US" dirty="0" err="1"/>
              <a:t>getToppings</a:t>
            </a:r>
            <a:r>
              <a:rPr lang="en-US" dirty="0"/>
              <a:t>() – gets the array of toppings values</a:t>
            </a:r>
          </a:p>
          <a:p>
            <a:pPr marL="0" indent="0">
              <a:buNone/>
            </a:pPr>
            <a:r>
              <a:rPr lang="en-US" b="1" dirty="0"/>
              <a:t>Drinks – </a:t>
            </a:r>
            <a:r>
              <a:rPr lang="en-US" dirty="0"/>
              <a:t>This class defines the drinks available along with their corresponding prices.</a:t>
            </a:r>
          </a:p>
          <a:p>
            <a:pPr marL="0" indent="0">
              <a:buNone/>
            </a:pPr>
            <a:r>
              <a:rPr lang="en-US" dirty="0"/>
              <a:t>Properties:</a:t>
            </a:r>
          </a:p>
          <a:p>
            <a:pPr marL="457200" lvl="1" indent="0">
              <a:buNone/>
            </a:pPr>
            <a:r>
              <a:rPr lang="en-US" dirty="0"/>
              <a:t>drinks: array</a:t>
            </a:r>
          </a:p>
          <a:p>
            <a:pPr marL="457200" lvl="1" indent="0">
              <a:buNone/>
            </a:pPr>
            <a:r>
              <a:rPr lang="en-US" dirty="0" err="1"/>
              <a:t>dPrices</a:t>
            </a:r>
            <a:r>
              <a:rPr lang="en-US" dirty="0"/>
              <a:t>: array</a:t>
            </a:r>
          </a:p>
          <a:p>
            <a:pPr marL="0" indent="0">
              <a:buNone/>
            </a:pPr>
            <a:r>
              <a:rPr lang="en-US" dirty="0"/>
              <a:t>Methods:</a:t>
            </a:r>
          </a:p>
          <a:p>
            <a:pPr marL="457200" lvl="1" indent="0">
              <a:buNone/>
            </a:pPr>
            <a:r>
              <a:rPr lang="en-US" dirty="0" err="1"/>
              <a:t>getDrinks</a:t>
            </a:r>
            <a:r>
              <a:rPr lang="en-US" dirty="0"/>
              <a:t>() -gets the array of drink values</a:t>
            </a:r>
          </a:p>
          <a:p>
            <a:pPr marL="0" indent="0">
              <a:buNone/>
            </a:pPr>
            <a:r>
              <a:rPr lang="en-US" b="1" dirty="0"/>
              <a:t>Sides – </a:t>
            </a:r>
            <a:r>
              <a:rPr lang="en-US" dirty="0"/>
              <a:t>This class defines the possible side available as well as pricing information.</a:t>
            </a:r>
          </a:p>
          <a:p>
            <a:pPr marL="0" indent="0">
              <a:buNone/>
            </a:pPr>
            <a:r>
              <a:rPr lang="en-US" dirty="0"/>
              <a:t>Properties:</a:t>
            </a:r>
          </a:p>
          <a:p>
            <a:pPr marL="457200" lvl="1" indent="0">
              <a:buNone/>
            </a:pPr>
            <a:r>
              <a:rPr lang="en-US" dirty="0"/>
              <a:t>sides: array</a:t>
            </a:r>
          </a:p>
          <a:p>
            <a:pPr marL="457200" lvl="1" indent="0">
              <a:buNone/>
            </a:pPr>
            <a:r>
              <a:rPr lang="en-US" dirty="0" err="1"/>
              <a:t>sdPrices</a:t>
            </a:r>
            <a:r>
              <a:rPr lang="en-US" dirty="0"/>
              <a:t>: array</a:t>
            </a:r>
          </a:p>
          <a:p>
            <a:pPr marL="0" indent="0">
              <a:buNone/>
            </a:pPr>
            <a:r>
              <a:rPr lang="en-US" dirty="0"/>
              <a:t>Methods:</a:t>
            </a:r>
          </a:p>
          <a:p>
            <a:pPr marL="457200" lvl="1" indent="0">
              <a:buNone/>
            </a:pPr>
            <a:r>
              <a:rPr lang="en-US" dirty="0" err="1"/>
              <a:t>getSides</a:t>
            </a:r>
            <a:r>
              <a:rPr lang="en-US" dirty="0"/>
              <a:t>() -gets the array of sides values</a:t>
            </a:r>
          </a:p>
          <a:p>
            <a:pPr marL="0" indent="0">
              <a:buNone/>
            </a:pPr>
            <a:endParaRPr lang="en-US" dirty="0"/>
          </a:p>
        </p:txBody>
      </p:sp>
    </p:spTree>
    <p:extLst>
      <p:ext uri="{BB962C8B-B14F-4D97-AF65-F5344CB8AC3E}">
        <p14:creationId xmlns:p14="http://schemas.microsoft.com/office/powerpoint/2010/main" val="1300266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2F78-D7F9-4482-9E18-394CB5C36576}"/>
              </a:ext>
            </a:extLst>
          </p:cNvPr>
          <p:cNvSpPr>
            <a:spLocks noGrp="1"/>
          </p:cNvSpPr>
          <p:nvPr>
            <p:ph type="title"/>
          </p:nvPr>
        </p:nvSpPr>
        <p:spPr/>
        <p:txBody>
          <a:bodyPr/>
          <a:lstStyle/>
          <a:p>
            <a:r>
              <a:rPr lang="en-US" dirty="0"/>
              <a:t>Use Case Flow of Events</a:t>
            </a:r>
          </a:p>
        </p:txBody>
      </p:sp>
      <p:sp>
        <p:nvSpPr>
          <p:cNvPr id="3" name="Content Placeholder 2">
            <a:extLst>
              <a:ext uri="{FF2B5EF4-FFF2-40B4-BE49-F238E27FC236}">
                <a16:creationId xmlns:a16="http://schemas.microsoft.com/office/drawing/2014/main" id="{1D318D45-6BBB-440E-AC66-A725A0731AE8}"/>
              </a:ext>
            </a:extLst>
          </p:cNvPr>
          <p:cNvSpPr>
            <a:spLocks noGrp="1"/>
          </p:cNvSpPr>
          <p:nvPr>
            <p:ph idx="1"/>
          </p:nvPr>
        </p:nvSpPr>
        <p:spPr/>
        <p:txBody>
          <a:bodyPr>
            <a:normAutofit fontScale="55000" lnSpcReduction="20000"/>
          </a:bodyPr>
          <a:lstStyle/>
          <a:p>
            <a:pPr marL="0" indent="0">
              <a:buNone/>
            </a:pPr>
            <a:r>
              <a:rPr lang="en-US" b="1" dirty="0"/>
              <a:t>Actors</a:t>
            </a:r>
            <a:endParaRPr lang="en-US" dirty="0"/>
          </a:p>
          <a:p>
            <a:pPr lvl="0"/>
            <a:r>
              <a:rPr lang="en-US" dirty="0"/>
              <a:t>Managers: Users who work for or own Mom &amp; Pop’s Pizza Restaurant they decide the items on the menu, price changes, and can generate reports of any transaction.</a:t>
            </a:r>
          </a:p>
          <a:p>
            <a:pPr lvl="0"/>
            <a:r>
              <a:rPr lang="en-US" dirty="0"/>
              <a:t>Customers: Users who order pizza, pay for order and then have it sent to them. </a:t>
            </a:r>
          </a:p>
          <a:p>
            <a:pPr marL="0" indent="0">
              <a:buNone/>
            </a:pPr>
            <a:r>
              <a:rPr lang="en-US" b="1" dirty="0"/>
              <a:t>1.0 Flow of Events for Managers Use Case</a:t>
            </a:r>
            <a:endParaRPr lang="en-US" dirty="0"/>
          </a:p>
          <a:p>
            <a:pPr marL="0" indent="0">
              <a:buNone/>
            </a:pPr>
            <a:r>
              <a:rPr lang="en-US" dirty="0"/>
              <a:t>1.1 Preconditions </a:t>
            </a:r>
          </a:p>
          <a:p>
            <a:pPr marL="457200" lvl="1" indent="0">
              <a:buNone/>
            </a:pPr>
            <a:r>
              <a:rPr lang="en-US" dirty="0"/>
              <a:t>Managers must create a profile before they can make changes to the system.  They must create a username and password for their profile.  </a:t>
            </a:r>
          </a:p>
          <a:p>
            <a:pPr marL="0" indent="0">
              <a:buNone/>
            </a:pPr>
            <a:r>
              <a:rPr lang="en-US" dirty="0"/>
              <a:t>1.2 Main Flow  </a:t>
            </a:r>
          </a:p>
          <a:p>
            <a:pPr marL="457200" lvl="1" indent="0">
              <a:buNone/>
            </a:pPr>
            <a:r>
              <a:rPr lang="en-US" dirty="0"/>
              <a:t>The use case begins when the manager logins onto the registration system and enters his/her username and password.  The system verifies that the username and password is valid (A-1) and the managers presses the login button and is presented with the Manager Logged-In Menu page (Sizes &amp; Toppings).  The system prompts the manager if they want to edit the prices of the menu items available for purchase.  They can edit the price of the size of the pizza, which is small, medium, large, and extra-large (S-1). They can also edit the prices of the toppings for each size of pizza (S-2).  Once the manager decides on their prices, they can save them using the green save button.  If the manager wants to change the prices of the sides and drinks the simply click on the sides &amp; drinks button which will take them to the that corresponding page where they can change the menu prices of the small, medium, and large drinks (S-3) and the bread sticks, bread bites, and cookies(S-4).  When the manager is satisfied with their changes, they can save them using the green save button.  Finally, on the right-hand side of the page the manager can generate reports for any transactions they want to see.  They can generate reports for all transactions (S-5), today’s transactions (S-6), monthly transactions(S-7), and registered clients transactions(S-8).  They can select any of those four options and then they press the green generate button and a report will pop up for them on the screen.  Once the manager is done making all they changes they want they can logoff by using the logout button. </a:t>
            </a:r>
          </a:p>
        </p:txBody>
      </p:sp>
    </p:spTree>
    <p:extLst>
      <p:ext uri="{BB962C8B-B14F-4D97-AF65-F5344CB8AC3E}">
        <p14:creationId xmlns:p14="http://schemas.microsoft.com/office/powerpoint/2010/main" val="2071995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EAF72C-53C4-47CB-B984-D74AEF36A941}"/>
              </a:ext>
            </a:extLst>
          </p:cNvPr>
          <p:cNvSpPr>
            <a:spLocks noGrp="1"/>
          </p:cNvSpPr>
          <p:nvPr>
            <p:ph idx="1"/>
          </p:nvPr>
        </p:nvSpPr>
        <p:spPr>
          <a:xfrm>
            <a:off x="838200" y="381000"/>
            <a:ext cx="10515600" cy="5795963"/>
          </a:xfrm>
        </p:spPr>
        <p:txBody>
          <a:bodyPr>
            <a:noAutofit/>
          </a:bodyPr>
          <a:lstStyle/>
          <a:p>
            <a:pPr marL="0" indent="0">
              <a:buNone/>
            </a:pPr>
            <a:r>
              <a:rPr lang="en-US" sz="1200" dirty="0"/>
              <a:t>1.3  </a:t>
            </a:r>
            <a:r>
              <a:rPr lang="en-US" sz="1200" dirty="0" err="1"/>
              <a:t>Subflows</a:t>
            </a:r>
            <a:r>
              <a:rPr lang="en-US" sz="1200" dirty="0"/>
              <a:t> (if applicable)</a:t>
            </a:r>
          </a:p>
          <a:p>
            <a:pPr marL="0" indent="0">
              <a:buNone/>
            </a:pPr>
            <a:r>
              <a:rPr lang="en-US" sz="1200" dirty="0"/>
              <a:t>S-1: Edit prices of “Sizes” of pizza</a:t>
            </a:r>
          </a:p>
          <a:p>
            <a:pPr marL="457200" lvl="1" indent="0">
              <a:buNone/>
            </a:pPr>
            <a:r>
              <a:rPr lang="en-US" sz="1200" dirty="0"/>
              <a:t>The system displays the different sizes of pizza the customer can order small, medium, large, and extra-large. Next to the names of the sizes is a field box were the manager can set the dollar amount they want to charge for each size of pizza for example a small is $4.00 but they can change it to $5.00.  Managers can not input negative numbers they will receive an error message (A-2). </a:t>
            </a:r>
          </a:p>
          <a:p>
            <a:pPr marL="0" indent="0">
              <a:buNone/>
            </a:pPr>
            <a:r>
              <a:rPr lang="en-US" sz="1200" dirty="0"/>
              <a:t>S-2: Edit prices of “Extra Toppings” of pizza</a:t>
            </a:r>
          </a:p>
          <a:p>
            <a:pPr marL="457200" lvl="1" indent="0">
              <a:buNone/>
            </a:pPr>
            <a:r>
              <a:rPr lang="en-US" sz="1200" dirty="0"/>
              <a:t>The systems displays how much extra toppings for each size of pizza will cost.  Next to the names of the sizes are field boxes were the manager can change the dollar amount for the extra toppings, going from $0.50 cents for small toppings to $0.75 cents as an example.  Managers cannot input negative numbers the system won’t allow them to for safe measure (A-3).  </a:t>
            </a:r>
          </a:p>
          <a:p>
            <a:pPr marL="0" indent="0">
              <a:buNone/>
            </a:pPr>
            <a:r>
              <a:rPr lang="en-US" sz="1200" dirty="0"/>
              <a:t>S-3: Edit prices of “Drinks”</a:t>
            </a:r>
          </a:p>
          <a:p>
            <a:pPr marL="457200" lvl="1" indent="0">
              <a:buNone/>
            </a:pPr>
            <a:r>
              <a:rPr lang="en-US" sz="1200" dirty="0"/>
              <a:t>After clicking on the button “Sides &amp; Drinks” the systems display the drinks which have three sizes small, medium, and large.  Next to the names of the sizes are field boxes were the manager can edit the dollar amount of the drinks.  Going from let’s say $1.00 to $2.00 for a small drink.  Managers cannot input negative numbers the system won’t allow it. (A-4).  </a:t>
            </a:r>
          </a:p>
          <a:p>
            <a:pPr marL="0" indent="0">
              <a:buNone/>
            </a:pPr>
            <a:r>
              <a:rPr lang="en-US" sz="1200" dirty="0"/>
              <a:t>S-4: Edit prices of “Sides” </a:t>
            </a:r>
          </a:p>
          <a:p>
            <a:pPr marL="457200" lvl="1" indent="0">
              <a:buNone/>
            </a:pPr>
            <a:r>
              <a:rPr lang="en-US" sz="1200" dirty="0"/>
              <a:t>The system displays the different side orders that customers can purchase like bread sticks, bread bites, and cookies.  Next to the name of each of the sides is a field box were the manager can change the dollar amount the restaurant charges for their side items.  Negative numbers cannot be entered the in the fields (A-5).  </a:t>
            </a:r>
          </a:p>
          <a:p>
            <a:pPr marL="0" indent="0">
              <a:buNone/>
            </a:pPr>
            <a:r>
              <a:rPr lang="en-US" sz="1200" dirty="0"/>
              <a:t>S-5: Generate report for “All transactions”</a:t>
            </a:r>
          </a:p>
          <a:p>
            <a:pPr marL="457200" lvl="1" indent="0">
              <a:buNone/>
            </a:pPr>
            <a:r>
              <a:rPr lang="en-US" sz="1200" dirty="0"/>
              <a:t>If the user looks to the right-hand side of the page the system shows the generate reports feature were the managers can select 4 options of reports to generate.  The first option being “All transactions” which displays all the transactions for Mom &amp; Pop’s restaurant (from a database) in a report. Once generated the use case can continue.  </a:t>
            </a:r>
          </a:p>
          <a:p>
            <a:pPr marL="0" indent="0">
              <a:buNone/>
            </a:pPr>
            <a:r>
              <a:rPr lang="en-US" sz="1200" dirty="0"/>
              <a:t>S-6: Generate report for “Today’s transactions”</a:t>
            </a:r>
          </a:p>
          <a:p>
            <a:pPr marL="457200" lvl="1" indent="0">
              <a:buNone/>
            </a:pPr>
            <a:r>
              <a:rPr lang="en-US" sz="1200" dirty="0"/>
              <a:t>Managers chooses “Today’s transactions” as one of the four options. Which will allow the manager to generate a report of the restaurant’s workday transactions.  </a:t>
            </a:r>
          </a:p>
          <a:p>
            <a:pPr marL="0" indent="0">
              <a:buNone/>
            </a:pPr>
            <a:r>
              <a:rPr lang="en-US" sz="1200" dirty="0"/>
              <a:t>S-7: Generate report for “Monthly transactions”</a:t>
            </a:r>
          </a:p>
          <a:p>
            <a:pPr marL="457200" lvl="1" indent="0">
              <a:buNone/>
            </a:pPr>
            <a:r>
              <a:rPr lang="en-US" sz="1200" dirty="0"/>
              <a:t>If the manager choses this option, they will see the transactions of the restaurant by a monthly basis. </a:t>
            </a:r>
          </a:p>
          <a:p>
            <a:pPr marL="0" indent="0">
              <a:buNone/>
            </a:pPr>
            <a:r>
              <a:rPr lang="en-US" sz="1200" dirty="0"/>
              <a:t>S-8: Generate report for “Registered Customers” </a:t>
            </a:r>
          </a:p>
          <a:p>
            <a:pPr marL="457200" lvl="1" indent="0">
              <a:buNone/>
            </a:pPr>
            <a:r>
              <a:rPr lang="en-US" sz="1200" dirty="0"/>
              <a:t>If the manager choses this option a report of all the registered customers in the system will be generated.  Customers who have profiles in the system, their data will be seen by the managers.</a:t>
            </a:r>
          </a:p>
        </p:txBody>
      </p:sp>
    </p:spTree>
    <p:extLst>
      <p:ext uri="{BB962C8B-B14F-4D97-AF65-F5344CB8AC3E}">
        <p14:creationId xmlns:p14="http://schemas.microsoft.com/office/powerpoint/2010/main" val="362746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A28D-CE7A-462D-BD9A-02FA1697E310}"/>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940E6675-F562-429D-AD12-6D99FFCFA92C}"/>
              </a:ext>
            </a:extLst>
          </p:cNvPr>
          <p:cNvSpPr>
            <a:spLocks noGrp="1"/>
          </p:cNvSpPr>
          <p:nvPr>
            <p:ph idx="1"/>
          </p:nvPr>
        </p:nvSpPr>
        <p:spPr/>
        <p:txBody>
          <a:bodyPr>
            <a:normAutofit fontScale="85000" lnSpcReduction="10000"/>
          </a:bodyPr>
          <a:lstStyle/>
          <a:p>
            <a:pPr marL="0" indent="0">
              <a:buNone/>
            </a:pPr>
            <a:r>
              <a:rPr lang="en-US" dirty="0"/>
              <a:t>1.   Set up new customers</a:t>
            </a:r>
          </a:p>
          <a:p>
            <a:pPr lvl="1"/>
            <a:r>
              <a:rPr lang="en-US" dirty="0"/>
              <a:t>Keep a record of new and old customers </a:t>
            </a:r>
          </a:p>
          <a:p>
            <a:pPr lvl="1"/>
            <a:r>
              <a:rPr lang="en-US" dirty="0"/>
              <a:t>Information will be keyed by customer phone number </a:t>
            </a:r>
          </a:p>
          <a:p>
            <a:pPr lvl="1"/>
            <a:r>
              <a:rPr lang="en-US" dirty="0"/>
              <a:t>Master record for each customer contains their name, address, phone, and type of charge account (Visa / Mastercard)</a:t>
            </a:r>
          </a:p>
          <a:p>
            <a:pPr lvl="1"/>
            <a:r>
              <a:rPr lang="en-US" dirty="0"/>
              <a:t>Record pertinent information for locating the address (i.e., subdivision name, closest major intersection, etc.)</a:t>
            </a:r>
          </a:p>
          <a:p>
            <a:pPr marL="0" lvl="0" indent="0">
              <a:buNone/>
            </a:pPr>
            <a:r>
              <a:rPr lang="en-US" dirty="0"/>
              <a:t>2.    Take pizza orders</a:t>
            </a:r>
          </a:p>
          <a:p>
            <a:pPr lvl="1"/>
            <a:r>
              <a:rPr lang="en-US" dirty="0"/>
              <a:t>For already established customers their address and delivery information should show up</a:t>
            </a:r>
          </a:p>
          <a:p>
            <a:pPr marL="0" lvl="0" indent="0">
              <a:buNone/>
            </a:pPr>
            <a:r>
              <a:rPr lang="en-US" dirty="0"/>
              <a:t>3.    Calculate bills</a:t>
            </a:r>
          </a:p>
          <a:p>
            <a:pPr lvl="1"/>
            <a:r>
              <a:rPr lang="en-US" dirty="0"/>
              <a:t>Print out a receipt of the order with a place to sign the form by the customer if it is on a credit card</a:t>
            </a:r>
          </a:p>
          <a:p>
            <a:pPr lvl="1"/>
            <a:r>
              <a:rPr lang="en-US" dirty="0"/>
              <a:t>Checkout cart with customer information, a list of items ordered, if it is for delivery or pickup, and total amount due</a:t>
            </a:r>
          </a:p>
          <a:p>
            <a:pPr marL="0" lvl="0" indent="0">
              <a:buNone/>
            </a:pPr>
            <a:endParaRPr lang="en-US" dirty="0"/>
          </a:p>
          <a:p>
            <a:pPr marL="0" indent="0">
              <a:buNone/>
            </a:pPr>
            <a:endParaRPr lang="en-US" dirty="0"/>
          </a:p>
        </p:txBody>
      </p:sp>
    </p:spTree>
    <p:extLst>
      <p:ext uri="{BB962C8B-B14F-4D97-AF65-F5344CB8AC3E}">
        <p14:creationId xmlns:p14="http://schemas.microsoft.com/office/powerpoint/2010/main" val="1540317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5D4873-2E54-45A5-9EA7-B8F136621D2E}"/>
              </a:ext>
            </a:extLst>
          </p:cNvPr>
          <p:cNvSpPr>
            <a:spLocks noGrp="1"/>
          </p:cNvSpPr>
          <p:nvPr>
            <p:ph idx="1"/>
          </p:nvPr>
        </p:nvSpPr>
        <p:spPr>
          <a:xfrm>
            <a:off x="838200" y="371475"/>
            <a:ext cx="10515600" cy="5805488"/>
          </a:xfrm>
        </p:spPr>
        <p:txBody>
          <a:bodyPr>
            <a:normAutofit/>
          </a:bodyPr>
          <a:lstStyle/>
          <a:p>
            <a:pPr marL="0" indent="0">
              <a:buNone/>
            </a:pPr>
            <a:r>
              <a:rPr lang="en-US" dirty="0"/>
              <a:t>1.4 Alternative Flows</a:t>
            </a:r>
          </a:p>
          <a:p>
            <a:pPr marL="457200" lvl="1" indent="0">
              <a:buNone/>
            </a:pPr>
            <a:r>
              <a:rPr lang="en-US" dirty="0"/>
              <a:t>A-1: An invalid username and password is entered.  They systems displays a login error message.  User is asked to verify name and password.  The user can re-enter username and password or terminate the use case. </a:t>
            </a:r>
          </a:p>
          <a:p>
            <a:pPr marL="457200" lvl="1" indent="0">
              <a:buNone/>
            </a:pPr>
            <a:r>
              <a:rPr lang="en-US" dirty="0"/>
              <a:t>A-2: An invalid dollar amount is entered (for example a negative number). The user can re-enter a valid dollar amount or terminate the use case.  </a:t>
            </a:r>
          </a:p>
          <a:p>
            <a:pPr marL="457200" lvl="1" indent="0">
              <a:buNone/>
            </a:pPr>
            <a:r>
              <a:rPr lang="en-US" dirty="0"/>
              <a:t>A-3: An invalid dollar amount is entered. The user can re-enter a valid dollar amount or terminate the use case.</a:t>
            </a:r>
          </a:p>
          <a:p>
            <a:pPr marL="457200" lvl="1" indent="0">
              <a:buNone/>
            </a:pPr>
            <a:r>
              <a:rPr lang="en-US" dirty="0"/>
              <a:t>A-4: An invalid dollar amount is entered. The user can re-enter a valid dollar amount or terminate the use case.</a:t>
            </a:r>
          </a:p>
          <a:p>
            <a:pPr marL="457200" lvl="1" indent="0">
              <a:buNone/>
            </a:pPr>
            <a:r>
              <a:rPr lang="en-US" dirty="0"/>
              <a:t>A-5: An invalid dollar amount is entered. The user can re-enter a valid dollar amount or terminate the use case.</a:t>
            </a:r>
          </a:p>
          <a:p>
            <a:pPr marL="0" indent="0">
              <a:buNone/>
            </a:pPr>
            <a:endParaRPr lang="en-US" dirty="0"/>
          </a:p>
        </p:txBody>
      </p:sp>
    </p:spTree>
    <p:extLst>
      <p:ext uri="{BB962C8B-B14F-4D97-AF65-F5344CB8AC3E}">
        <p14:creationId xmlns:p14="http://schemas.microsoft.com/office/powerpoint/2010/main" val="3062817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D3E73E-2959-48C7-B70D-84F1CCD4ED21}"/>
              </a:ext>
            </a:extLst>
          </p:cNvPr>
          <p:cNvSpPr>
            <a:spLocks noGrp="1"/>
          </p:cNvSpPr>
          <p:nvPr>
            <p:ph idx="1"/>
          </p:nvPr>
        </p:nvSpPr>
        <p:spPr>
          <a:xfrm>
            <a:off x="838200" y="390525"/>
            <a:ext cx="10515600" cy="5786438"/>
          </a:xfrm>
        </p:spPr>
        <p:txBody>
          <a:bodyPr>
            <a:normAutofit fontScale="77500" lnSpcReduction="20000"/>
          </a:bodyPr>
          <a:lstStyle/>
          <a:p>
            <a:pPr marL="0" indent="0">
              <a:buNone/>
            </a:pPr>
            <a:r>
              <a:rPr lang="en-US" b="1" dirty="0"/>
              <a:t>2.0 Flow of Events for Customers Use Case</a:t>
            </a:r>
            <a:endParaRPr lang="en-US" dirty="0"/>
          </a:p>
          <a:p>
            <a:pPr marL="0" indent="0">
              <a:buNone/>
            </a:pPr>
            <a:r>
              <a:rPr lang="en-US" dirty="0"/>
              <a:t>2.1 Preconditions</a:t>
            </a:r>
          </a:p>
          <a:p>
            <a:pPr marL="0" indent="0">
              <a:buNone/>
            </a:pPr>
            <a:r>
              <a:rPr lang="en-US" dirty="0"/>
              <a:t>Customers can sign up and make their own accounts in the system which allows them to save pizza orders and saves their billing, address, and phone information for faster checkout.  Guest customers will have to have their name, address, phone and billing information ready to input into the system in order to start ordering pizzas. </a:t>
            </a:r>
          </a:p>
          <a:p>
            <a:pPr marL="0" indent="0">
              <a:buNone/>
            </a:pPr>
            <a:r>
              <a:rPr lang="en-US" dirty="0"/>
              <a:t>2.2 Main Flow</a:t>
            </a:r>
          </a:p>
          <a:p>
            <a:pPr marL="0" indent="0">
              <a:buNone/>
            </a:pPr>
            <a:r>
              <a:rPr lang="en-US" dirty="0"/>
              <a:t>	The use case begins when a customer logs on to the registration system which shows a sign-in prompt for registered customers asking for their phone number and password. The system verifies that the password is valid (A-1). It also shows a blue button for guests to login and start their order delivery process.  There is a “forgot password” link that allows the customer to recover their password if they forgot it for their account. Then, there is a register for an account link that allows new customers to sign up for Mom &amp; Pop’s Pizza Restaurant.  </a:t>
            </a:r>
          </a:p>
          <a:p>
            <a:pPr marL="457200" lvl="1" indent="0">
              <a:buNone/>
            </a:pPr>
            <a:r>
              <a:rPr lang="en-US" dirty="0"/>
              <a:t>If the activity selected is login for registered customer, the S-1: registered customer login </a:t>
            </a:r>
            <a:r>
              <a:rPr lang="en-US" dirty="0" err="1"/>
              <a:t>subflow</a:t>
            </a:r>
            <a:r>
              <a:rPr lang="en-US" dirty="0"/>
              <a:t> begins. </a:t>
            </a:r>
          </a:p>
          <a:p>
            <a:pPr marL="457200" lvl="1" indent="0">
              <a:buNone/>
            </a:pPr>
            <a:r>
              <a:rPr lang="en-US" dirty="0"/>
              <a:t>If the activity selected is guest login, the S-2: guest login </a:t>
            </a:r>
            <a:r>
              <a:rPr lang="en-US" dirty="0" err="1"/>
              <a:t>subflow</a:t>
            </a:r>
            <a:r>
              <a:rPr lang="en-US" dirty="0"/>
              <a:t> begins.</a:t>
            </a:r>
          </a:p>
          <a:p>
            <a:pPr marL="457200" lvl="1" indent="0">
              <a:buNone/>
            </a:pPr>
            <a:r>
              <a:rPr lang="en-US" dirty="0"/>
              <a:t>If the activity selected is “forgot password, recover?”, the S-3: recover password </a:t>
            </a:r>
            <a:r>
              <a:rPr lang="en-US" dirty="0" err="1"/>
              <a:t>subflow</a:t>
            </a:r>
            <a:r>
              <a:rPr lang="en-US" dirty="0"/>
              <a:t> begins. </a:t>
            </a:r>
          </a:p>
          <a:p>
            <a:pPr marL="457200" lvl="1" indent="0">
              <a:buNone/>
            </a:pPr>
            <a:r>
              <a:rPr lang="en-US" dirty="0"/>
              <a:t>If the activity selected is “Don’t have an account? Register.”, the S-4: register an account </a:t>
            </a:r>
            <a:r>
              <a:rPr lang="en-US" dirty="0" err="1"/>
              <a:t>subflow</a:t>
            </a:r>
            <a:r>
              <a:rPr lang="en-US" dirty="0"/>
              <a:t> has begun. </a:t>
            </a:r>
          </a:p>
          <a:p>
            <a:pPr marL="0" indent="0">
              <a:buNone/>
            </a:pPr>
            <a:endParaRPr lang="en-US" dirty="0"/>
          </a:p>
        </p:txBody>
      </p:sp>
    </p:spTree>
    <p:extLst>
      <p:ext uri="{BB962C8B-B14F-4D97-AF65-F5344CB8AC3E}">
        <p14:creationId xmlns:p14="http://schemas.microsoft.com/office/powerpoint/2010/main" val="4019533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64CF4-3FD4-4CB3-B593-9BD93178E7DC}"/>
              </a:ext>
            </a:extLst>
          </p:cNvPr>
          <p:cNvSpPr>
            <a:spLocks noGrp="1"/>
          </p:cNvSpPr>
          <p:nvPr>
            <p:ph idx="1"/>
          </p:nvPr>
        </p:nvSpPr>
        <p:spPr>
          <a:xfrm>
            <a:off x="838200" y="400050"/>
            <a:ext cx="10515600" cy="5776913"/>
          </a:xfrm>
        </p:spPr>
        <p:txBody>
          <a:bodyPr>
            <a:normAutofit fontScale="55000" lnSpcReduction="20000"/>
          </a:bodyPr>
          <a:lstStyle/>
          <a:p>
            <a:pPr marL="0" indent="0">
              <a:buNone/>
            </a:pPr>
            <a:r>
              <a:rPr lang="en-US" dirty="0"/>
              <a:t>2.3 </a:t>
            </a:r>
            <a:r>
              <a:rPr lang="en-US" dirty="0" err="1"/>
              <a:t>Subflows</a:t>
            </a:r>
            <a:r>
              <a:rPr lang="en-US" dirty="0"/>
              <a:t> </a:t>
            </a:r>
          </a:p>
          <a:p>
            <a:pPr marL="0" indent="0">
              <a:buNone/>
            </a:pPr>
            <a:r>
              <a:rPr lang="en-US" dirty="0"/>
              <a:t>S-1: Registered Customer Login</a:t>
            </a:r>
          </a:p>
          <a:p>
            <a:pPr marL="457200" lvl="1" indent="0">
              <a:buNone/>
            </a:pPr>
            <a:r>
              <a:rPr lang="en-US" dirty="0"/>
              <a:t>Once the customer inputs their phone number and password the “Customer Logged-In Menu” pops up and from there the systems prompts the user to create a pizza order.  From there the “Pizza Customization” page appears, and the user can choose how many pizzas they want, the type of crust, the size of the pizza and the toppings.  Once the user is satisfied with their order they can continue to the next page and the system will prompt them if want any sides or drinks with their order.  If they say yes it will take them to the “Drinks and Sides” page, if they say no it continues to the order confirmation page. Once their drinks and sides have been selected the systems continues to the order conformation page were the customer is prompted to choose Delivery or Pickup and the payment method cash, card, and pay by check.  Once those things have been selected the system will prompt the user if the current payment method and address are correct.  If yes, the final prompt will appear confirming that the payment was successful, and your order is out for delivery.  If no (A-2) the user can go back and make any necessary changes.  </a:t>
            </a:r>
          </a:p>
          <a:p>
            <a:pPr marL="0" indent="0">
              <a:buNone/>
            </a:pPr>
            <a:r>
              <a:rPr lang="en-US" dirty="0"/>
              <a:t>S-2: Guest Customer Login</a:t>
            </a:r>
          </a:p>
          <a:p>
            <a:pPr marL="457200" lvl="1" indent="0">
              <a:buNone/>
            </a:pPr>
            <a:r>
              <a:rPr lang="en-US" dirty="0"/>
              <a:t>The system will display the Customer login menu were the user can order a pizza without having to sign up for an account. Once they click on guest it takes them to the “Pizza Customization” page, from there they can order how many pizzas they want, the size, crust, and toppings. Then once they have selected their pizza the system will prompt the user if they want any drinks or sides. If yes it will take them to the “Drinks and Sides” page and from there after the user has selected their drinks and sides, they go to the customer guest order confirmation page.  If no, they go straight to the confirmation page.  Once there the user will be prompted to input in their name, phone number, address, and billing information.  They need to fill in this information in order to continue and once they have done the user can pay for the order.  Once payed for a prompt will show up telling the customer thank you for your payment your order will be out for delivery soon. Then the user can exit out of the program and the use case ends (A-3).  </a:t>
            </a:r>
          </a:p>
          <a:p>
            <a:pPr marL="0" indent="0">
              <a:buNone/>
            </a:pPr>
            <a:r>
              <a:rPr lang="en-US" dirty="0"/>
              <a:t>S-3: Recover Password</a:t>
            </a:r>
          </a:p>
          <a:p>
            <a:pPr marL="457200" lvl="1" indent="0">
              <a:buNone/>
            </a:pPr>
            <a:r>
              <a:rPr lang="en-US" dirty="0"/>
              <a:t>The system will display the customer login menu and if you are a registered customer who forgot their password then click the blue hyperlinked named Recover. The system will display the customer password recovery page where it will prompt the user to enter their phone number associated with their account and then the system will send a code to that phone number.  Then the user will receive the code in a text and then they will enter that code in the field box and press continue (A-4).  The second prompt will appear that asks for the user to enter a new password and then to re-enter that new password.  One that is done the user can save the password and new prompt will appear that says saved successfully.  Then the user can continue with the use case. </a:t>
            </a:r>
          </a:p>
          <a:p>
            <a:pPr marL="0" indent="0">
              <a:buNone/>
            </a:pPr>
            <a:r>
              <a:rPr lang="en-US" dirty="0"/>
              <a:t>S-4: Register Account</a:t>
            </a:r>
          </a:p>
          <a:p>
            <a:pPr marL="457200" lvl="1" indent="0">
              <a:buNone/>
            </a:pPr>
            <a:r>
              <a:rPr lang="en-US" dirty="0"/>
              <a:t>The system will display the customer login menu and if there is a new customer who wants to make an account, they can click on the blue hyperlink that says Register.  When the customer clicks on the hyperlink they go to customer registration page where they can begin making their account. The system asks for the user’s personal information like their name, phone number, address, and billing information. Once all those field boxes are filled out the user can press the green register button and as soon as they do that a registered correctly window will appear letting the user know they have registered correctly and the user can continue the use case after that.  </a:t>
            </a:r>
          </a:p>
          <a:p>
            <a:pPr marL="0" indent="0">
              <a:buNone/>
            </a:pPr>
            <a:endParaRPr lang="en-US" dirty="0"/>
          </a:p>
        </p:txBody>
      </p:sp>
    </p:spTree>
    <p:extLst>
      <p:ext uri="{BB962C8B-B14F-4D97-AF65-F5344CB8AC3E}">
        <p14:creationId xmlns:p14="http://schemas.microsoft.com/office/powerpoint/2010/main" val="3553044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4DAF11-E7B3-4EF4-B2A0-D81685F29C73}"/>
              </a:ext>
            </a:extLst>
          </p:cNvPr>
          <p:cNvSpPr>
            <a:spLocks noGrp="1"/>
          </p:cNvSpPr>
          <p:nvPr>
            <p:ph idx="1"/>
          </p:nvPr>
        </p:nvSpPr>
        <p:spPr>
          <a:xfrm>
            <a:off x="838200" y="352425"/>
            <a:ext cx="10515600" cy="5824538"/>
          </a:xfrm>
        </p:spPr>
        <p:txBody>
          <a:bodyPr/>
          <a:lstStyle/>
          <a:p>
            <a:pPr marL="0" indent="0">
              <a:buNone/>
            </a:pPr>
            <a:r>
              <a:rPr lang="en-US" dirty="0"/>
              <a:t>2.4 Alternative Flows</a:t>
            </a:r>
          </a:p>
          <a:p>
            <a:pPr marL="0" indent="0">
              <a:buNone/>
            </a:pPr>
            <a:r>
              <a:rPr lang="en-US" dirty="0"/>
              <a:t>A-1: An invalid phone number and password is entered.  They systems displays a login error message.  User is asked to verify phone number and password.  The user can re-enter phone number and password or terminate the use case. </a:t>
            </a:r>
          </a:p>
          <a:p>
            <a:pPr marL="0" indent="0">
              <a:buNone/>
            </a:pPr>
            <a:r>
              <a:rPr lang="en-US" dirty="0"/>
              <a:t>A-2: If the user changes his/her mind about an order or there is something wrong with that order they can go back and edit the order and use case begins again.  </a:t>
            </a:r>
          </a:p>
          <a:p>
            <a:pPr marL="0" indent="0">
              <a:buNone/>
            </a:pPr>
            <a:r>
              <a:rPr lang="en-US" dirty="0"/>
              <a:t>A-3: The final prompt will appear, and the use case will terminate. </a:t>
            </a:r>
          </a:p>
          <a:p>
            <a:pPr marL="0" indent="0">
              <a:buNone/>
            </a:pPr>
            <a:r>
              <a:rPr lang="en-US" dirty="0"/>
              <a:t>A-4: If code was not sent to phone try another send code request until the use case continues. </a:t>
            </a:r>
          </a:p>
        </p:txBody>
      </p:sp>
    </p:spTree>
    <p:extLst>
      <p:ext uri="{BB962C8B-B14F-4D97-AF65-F5344CB8AC3E}">
        <p14:creationId xmlns:p14="http://schemas.microsoft.com/office/powerpoint/2010/main" val="3923991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8CB12C-74D8-4C8F-A722-5B502BDDC05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Entity Relationship Diagram </a:t>
            </a:r>
          </a:p>
        </p:txBody>
      </p:sp>
      <p:pic>
        <p:nvPicPr>
          <p:cNvPr id="4" name="Content Placeholder 3" descr="A close up of a piece of paper&#10;&#10;Description automatically generated">
            <a:extLst>
              <a:ext uri="{FF2B5EF4-FFF2-40B4-BE49-F238E27FC236}">
                <a16:creationId xmlns:a16="http://schemas.microsoft.com/office/drawing/2014/main" id="{C93B2BD1-A59B-4EE8-A76C-F975264B663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49899" y="1608552"/>
            <a:ext cx="6798926" cy="5325648"/>
          </a:xfrm>
          <a:prstGeom prst="rect">
            <a:avLst/>
          </a:prstGeom>
        </p:spPr>
      </p:pic>
    </p:spTree>
    <p:extLst>
      <p:ext uri="{BB962C8B-B14F-4D97-AF65-F5344CB8AC3E}">
        <p14:creationId xmlns:p14="http://schemas.microsoft.com/office/powerpoint/2010/main" val="1170966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6612-E720-4D35-A0B2-59A5C775B0A3}"/>
              </a:ext>
            </a:extLst>
          </p:cNvPr>
          <p:cNvSpPr>
            <a:spLocks noGrp="1"/>
          </p:cNvSpPr>
          <p:nvPr>
            <p:ph type="title"/>
          </p:nvPr>
        </p:nvSpPr>
        <p:spPr/>
        <p:txBody>
          <a:bodyPr/>
          <a:lstStyle/>
          <a:p>
            <a:r>
              <a:rPr lang="en-US" dirty="0"/>
              <a:t>Decision Tables</a:t>
            </a:r>
          </a:p>
        </p:txBody>
      </p:sp>
      <p:sp>
        <p:nvSpPr>
          <p:cNvPr id="3" name="Content Placeholder 2">
            <a:extLst>
              <a:ext uri="{FF2B5EF4-FFF2-40B4-BE49-F238E27FC236}">
                <a16:creationId xmlns:a16="http://schemas.microsoft.com/office/drawing/2014/main" id="{F89FEB4B-F048-4760-BBEA-3B01D856842D}"/>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4E3C944D-49F0-4E1A-8492-0C64C3FC66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199" y="1690687"/>
            <a:ext cx="10515599" cy="1957387"/>
          </a:xfrm>
          <a:prstGeom prst="rect">
            <a:avLst/>
          </a:prstGeom>
          <a:noFill/>
          <a:ln>
            <a:noFill/>
          </a:ln>
        </p:spPr>
      </p:pic>
      <p:pic>
        <p:nvPicPr>
          <p:cNvPr id="5" name="Picture 4">
            <a:extLst>
              <a:ext uri="{FF2B5EF4-FFF2-40B4-BE49-F238E27FC236}">
                <a16:creationId xmlns:a16="http://schemas.microsoft.com/office/drawing/2014/main" id="{5747CA4F-7A17-4974-81EF-F0559BB8C67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2010" y="4043362"/>
            <a:ext cx="10511788" cy="2268537"/>
          </a:xfrm>
          <a:prstGeom prst="rect">
            <a:avLst/>
          </a:prstGeom>
          <a:noFill/>
          <a:ln>
            <a:noFill/>
          </a:ln>
        </p:spPr>
      </p:pic>
    </p:spTree>
    <p:extLst>
      <p:ext uri="{BB962C8B-B14F-4D97-AF65-F5344CB8AC3E}">
        <p14:creationId xmlns:p14="http://schemas.microsoft.com/office/powerpoint/2010/main" val="1732801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A7707E0-DAE7-44D2-894A-555970320B5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541973"/>
            <a:ext cx="10515600" cy="1730692"/>
          </a:xfrm>
          <a:prstGeom prst="rect">
            <a:avLst/>
          </a:prstGeom>
          <a:noFill/>
          <a:ln>
            <a:noFill/>
          </a:ln>
        </p:spPr>
      </p:pic>
      <p:pic>
        <p:nvPicPr>
          <p:cNvPr id="5" name="Picture 4">
            <a:extLst>
              <a:ext uri="{FF2B5EF4-FFF2-40B4-BE49-F238E27FC236}">
                <a16:creationId xmlns:a16="http://schemas.microsoft.com/office/drawing/2014/main" id="{C8562111-0BF9-411A-AFA0-F6505A63E3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92985" y="2505076"/>
            <a:ext cx="7777480" cy="2080260"/>
          </a:xfrm>
          <a:prstGeom prst="rect">
            <a:avLst/>
          </a:prstGeom>
          <a:noFill/>
          <a:ln>
            <a:noFill/>
          </a:ln>
        </p:spPr>
      </p:pic>
      <p:pic>
        <p:nvPicPr>
          <p:cNvPr id="6" name="Picture 5">
            <a:extLst>
              <a:ext uri="{FF2B5EF4-FFF2-40B4-BE49-F238E27FC236}">
                <a16:creationId xmlns:a16="http://schemas.microsoft.com/office/drawing/2014/main" id="{7AC412C1-2C51-456E-8C6A-98C2F2617C6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39122" y="4817747"/>
            <a:ext cx="5666105" cy="1844040"/>
          </a:xfrm>
          <a:prstGeom prst="rect">
            <a:avLst/>
          </a:prstGeom>
          <a:noFill/>
          <a:ln>
            <a:noFill/>
          </a:ln>
        </p:spPr>
      </p:pic>
    </p:spTree>
    <p:extLst>
      <p:ext uri="{BB962C8B-B14F-4D97-AF65-F5344CB8AC3E}">
        <p14:creationId xmlns:p14="http://schemas.microsoft.com/office/powerpoint/2010/main" val="2249497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DB8C98-B884-44FA-A215-19930D73726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3192" y="471143"/>
            <a:ext cx="5151566" cy="2110476"/>
          </a:xfrm>
          <a:prstGeom prst="rect">
            <a:avLst/>
          </a:prstGeom>
          <a:noFill/>
          <a:ln>
            <a:noFill/>
          </a:ln>
        </p:spPr>
      </p:pic>
      <p:pic>
        <p:nvPicPr>
          <p:cNvPr id="5" name="Picture 4">
            <a:extLst>
              <a:ext uri="{FF2B5EF4-FFF2-40B4-BE49-F238E27FC236}">
                <a16:creationId xmlns:a16="http://schemas.microsoft.com/office/drawing/2014/main" id="{0910A876-9B06-4B8E-A8B3-292AD1542BB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4067" y="3558540"/>
            <a:ext cx="7765415" cy="2293620"/>
          </a:xfrm>
          <a:prstGeom prst="rect">
            <a:avLst/>
          </a:prstGeom>
          <a:noFill/>
          <a:ln>
            <a:noFill/>
          </a:ln>
        </p:spPr>
      </p:pic>
      <p:pic>
        <p:nvPicPr>
          <p:cNvPr id="6" name="Picture 5">
            <a:extLst>
              <a:ext uri="{FF2B5EF4-FFF2-40B4-BE49-F238E27FC236}">
                <a16:creationId xmlns:a16="http://schemas.microsoft.com/office/drawing/2014/main" id="{D839AF27-E1DF-48D9-B75F-2432CA1FB26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62675" y="425159"/>
            <a:ext cx="5943600" cy="2156460"/>
          </a:xfrm>
          <a:prstGeom prst="rect">
            <a:avLst/>
          </a:prstGeom>
          <a:noFill/>
          <a:ln>
            <a:noFill/>
          </a:ln>
        </p:spPr>
      </p:pic>
    </p:spTree>
    <p:extLst>
      <p:ext uri="{BB962C8B-B14F-4D97-AF65-F5344CB8AC3E}">
        <p14:creationId xmlns:p14="http://schemas.microsoft.com/office/powerpoint/2010/main" val="4180616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26F4541-BA6E-4D22-8073-4C57B637FD3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541073"/>
            <a:ext cx="10515600" cy="1703916"/>
          </a:xfrm>
          <a:prstGeom prst="rect">
            <a:avLst/>
          </a:prstGeom>
          <a:noFill/>
          <a:ln>
            <a:noFill/>
          </a:ln>
        </p:spPr>
      </p:pic>
      <p:pic>
        <p:nvPicPr>
          <p:cNvPr id="5" name="Picture 4">
            <a:extLst>
              <a:ext uri="{FF2B5EF4-FFF2-40B4-BE49-F238E27FC236}">
                <a16:creationId xmlns:a16="http://schemas.microsoft.com/office/drawing/2014/main" id="{2EC860F9-B680-4EE3-81EC-99CD2FD2C58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08847" y="2525132"/>
            <a:ext cx="7774305" cy="2087880"/>
          </a:xfrm>
          <a:prstGeom prst="rect">
            <a:avLst/>
          </a:prstGeom>
          <a:noFill/>
          <a:ln>
            <a:noFill/>
          </a:ln>
        </p:spPr>
      </p:pic>
      <p:pic>
        <p:nvPicPr>
          <p:cNvPr id="6" name="Picture 5">
            <a:extLst>
              <a:ext uri="{FF2B5EF4-FFF2-40B4-BE49-F238E27FC236}">
                <a16:creationId xmlns:a16="http://schemas.microsoft.com/office/drawing/2014/main" id="{827E1256-FBF3-4C74-8C80-7BA54E0E53B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05274" y="4695825"/>
            <a:ext cx="4257676" cy="2087880"/>
          </a:xfrm>
          <a:prstGeom prst="rect">
            <a:avLst/>
          </a:prstGeom>
          <a:noFill/>
          <a:ln>
            <a:noFill/>
          </a:ln>
        </p:spPr>
      </p:pic>
    </p:spTree>
    <p:extLst>
      <p:ext uri="{BB962C8B-B14F-4D97-AF65-F5344CB8AC3E}">
        <p14:creationId xmlns:p14="http://schemas.microsoft.com/office/powerpoint/2010/main" val="1668669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EF4656-0683-4420-BED2-A1C88CED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40C6DFE-A65D-4403-B6BC-B3955D185A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61570451-0F79-49FA-9006-DDA34158A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73ED4693-3203-430A-B494-E5572D882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2C81946-966A-4F98-B6D5-39416D856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FF22F7A-2A49-4D98-8016-E3ADF34E9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5E47559A-3055-4BF1-A481-FF0888273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7FC3188E-62A8-41B8-A8E7-734397100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rgbClr val="FFFFFF">
                  <a:alpha val="35000"/>
                </a:srgb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ACB5179-11E1-483B-9F71-605DFF0DF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08077595-049F-4D02-BE55-694962FBD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0BD6263D-1C03-40DF-9628-88542C63B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7D5A3CBA-EC92-49C5-BA5D-14C628D55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0A3DC5-4E47-4F87-9328-A7B07168B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B207045-4F4A-4CF9-BD4B-F82BE21BEE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D1A09BB2-6A65-49E5-B6DA-86330A7E6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A0550FC-A296-4ED3-8025-0857A9AD1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4BB60CD-EF3A-436F-93A3-45DE0D1D8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AB302E06-FB93-40A4-9442-A22CAACB9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rgbClr val="FFFFFF">
                  <a:alpha val="35000"/>
                </a:srgb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7294D15-9328-422C-A53D-A3FE7C394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rgbClr val="FFFFFF">
                  <a:alpha val="35000"/>
                </a:srgb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C225D3FA-9D52-4638-8B28-75FA605A4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9EE46D05-61E5-4A82-BDF8-2CB05405C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3CC2F79D-17F2-44CB-93AF-FF6E1E18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75C66F41-CC84-445A-A14E-69FB88ABC6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rgbClr val="FFFFFF">
                  <a:alpha val="35000"/>
                </a:srgb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C4CCB850-8E75-43A0-AE24-BEE25764B1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578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1A810-567E-46DE-8200-77F72F38D7C4}"/>
              </a:ext>
            </a:extLst>
          </p:cNvPr>
          <p:cNvSpPr>
            <a:spLocks noGrp="1"/>
          </p:cNvSpPr>
          <p:nvPr>
            <p:ph type="title"/>
          </p:nvPr>
        </p:nvSpPr>
        <p:spPr>
          <a:xfrm>
            <a:off x="649224" y="960120"/>
            <a:ext cx="3867912" cy="4169664"/>
          </a:xfrm>
        </p:spPr>
        <p:txBody>
          <a:bodyPr>
            <a:normAutofit/>
          </a:bodyPr>
          <a:lstStyle/>
          <a:p>
            <a:pPr algn="r"/>
            <a:r>
              <a:rPr lang="en-US" dirty="0"/>
              <a:t>System Design Document </a:t>
            </a:r>
            <a:endParaRPr lang="en-US"/>
          </a:p>
        </p:txBody>
      </p:sp>
      <p:cxnSp>
        <p:nvCxnSpPr>
          <p:cNvPr id="35" name="Straight Connector 34">
            <a:extLst>
              <a:ext uri="{FF2B5EF4-FFF2-40B4-BE49-F238E27FC236}">
                <a16:creationId xmlns:a16="http://schemas.microsoft.com/office/drawing/2014/main" id="{3E2D009B-70F6-4703-A06F-6829E40A11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C1840C-786E-44DE-B099-585E6F81D8BF}"/>
              </a:ext>
            </a:extLst>
          </p:cNvPr>
          <p:cNvSpPr>
            <a:spLocks noGrp="1"/>
          </p:cNvSpPr>
          <p:nvPr>
            <p:ph idx="1"/>
          </p:nvPr>
        </p:nvSpPr>
        <p:spPr>
          <a:xfrm>
            <a:off x="4983480" y="960120"/>
            <a:ext cx="5513832" cy="4169664"/>
          </a:xfrm>
        </p:spPr>
        <p:txBody>
          <a:bodyPr anchor="ctr">
            <a:normAutofit/>
          </a:bodyPr>
          <a:lstStyle/>
          <a:p>
            <a:r>
              <a:rPr lang="en-US" sz="2400"/>
              <a:t>Report Formats </a:t>
            </a:r>
          </a:p>
          <a:p>
            <a:r>
              <a:rPr lang="en-US" sz="2400"/>
              <a:t>Screen Layouts/Shots</a:t>
            </a:r>
          </a:p>
          <a:p>
            <a:r>
              <a:rPr lang="en-US" sz="2400"/>
              <a:t>Detailed Class Diagrams and Supporting Text </a:t>
            </a:r>
          </a:p>
          <a:p>
            <a:r>
              <a:rPr lang="en-US" sz="2400"/>
              <a:t>Database Descriptions </a:t>
            </a:r>
          </a:p>
          <a:p>
            <a:endParaRPr lang="en-US" sz="2400"/>
          </a:p>
        </p:txBody>
      </p:sp>
    </p:spTree>
    <p:extLst>
      <p:ext uri="{BB962C8B-B14F-4D97-AF65-F5344CB8AC3E}">
        <p14:creationId xmlns:p14="http://schemas.microsoft.com/office/powerpoint/2010/main" val="3097751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FDD0-E038-4835-9132-419D8DC452C6}"/>
              </a:ext>
            </a:extLst>
          </p:cNvPr>
          <p:cNvSpPr>
            <a:spLocks noGrp="1"/>
          </p:cNvSpPr>
          <p:nvPr>
            <p:ph type="title"/>
          </p:nvPr>
        </p:nvSpPr>
        <p:spPr/>
        <p:txBody>
          <a:bodyPr/>
          <a:lstStyle/>
          <a:p>
            <a:r>
              <a:rPr lang="en-US" dirty="0"/>
              <a:t>Scope Cont.…</a:t>
            </a:r>
          </a:p>
        </p:txBody>
      </p:sp>
      <p:sp>
        <p:nvSpPr>
          <p:cNvPr id="3" name="Content Placeholder 2">
            <a:extLst>
              <a:ext uri="{FF2B5EF4-FFF2-40B4-BE49-F238E27FC236}">
                <a16:creationId xmlns:a16="http://schemas.microsoft.com/office/drawing/2014/main" id="{8F44F72E-EEEB-4483-AEB1-705AA82660FE}"/>
              </a:ext>
            </a:extLst>
          </p:cNvPr>
          <p:cNvSpPr>
            <a:spLocks noGrp="1"/>
          </p:cNvSpPr>
          <p:nvPr>
            <p:ph idx="1"/>
          </p:nvPr>
        </p:nvSpPr>
        <p:spPr/>
        <p:txBody>
          <a:bodyPr>
            <a:normAutofit fontScale="92500"/>
          </a:bodyPr>
          <a:lstStyle/>
          <a:p>
            <a:pPr marL="0" lvl="0" indent="0">
              <a:buNone/>
            </a:pPr>
            <a:r>
              <a:rPr lang="en-US" dirty="0"/>
              <a:t>4.  Process payments </a:t>
            </a:r>
          </a:p>
          <a:p>
            <a:pPr lvl="1"/>
            <a:r>
              <a:rPr lang="en-US" dirty="0"/>
              <a:t>Process payments in the form of checks, cash, or credit cards</a:t>
            </a:r>
          </a:p>
          <a:p>
            <a:pPr lvl="1"/>
            <a:r>
              <a:rPr lang="en-US" dirty="0"/>
              <a:t>Keep track of the type of payment made and amount</a:t>
            </a:r>
          </a:p>
          <a:p>
            <a:pPr marL="0" lvl="0" indent="0">
              <a:buNone/>
            </a:pPr>
            <a:r>
              <a:rPr lang="en-US" dirty="0"/>
              <a:t>5.  Contain restaurant menu</a:t>
            </a:r>
          </a:p>
          <a:p>
            <a:pPr lvl="1"/>
            <a:r>
              <a:rPr lang="en-US" dirty="0"/>
              <a:t>A GUI interface for the user that shows the complete restaurants menu for order-taking purposes </a:t>
            </a:r>
          </a:p>
          <a:p>
            <a:pPr lvl="1"/>
            <a:r>
              <a:rPr lang="en-US" dirty="0"/>
              <a:t>The menu will have different options for the customer to order customized pizzas</a:t>
            </a:r>
          </a:p>
          <a:p>
            <a:pPr lvl="1"/>
            <a:r>
              <a:rPr lang="en-US" dirty="0"/>
              <a:t>They can choose the pizza’s size, crust, and toppings</a:t>
            </a:r>
          </a:p>
          <a:p>
            <a:pPr lvl="1"/>
            <a:r>
              <a:rPr lang="en-US" dirty="0"/>
              <a:t>Order other menu items like beverages and choose the number of pizzas they want </a:t>
            </a:r>
          </a:p>
          <a:p>
            <a:pPr lvl="1"/>
            <a:r>
              <a:rPr lang="en-US" dirty="0"/>
              <a:t>The menu GUI interface will utilize dropdown and radio/checkbox buttons for customizing pizzas</a:t>
            </a:r>
          </a:p>
          <a:p>
            <a:endParaRPr lang="en-US" dirty="0"/>
          </a:p>
        </p:txBody>
      </p:sp>
    </p:spTree>
    <p:extLst>
      <p:ext uri="{BB962C8B-B14F-4D97-AF65-F5344CB8AC3E}">
        <p14:creationId xmlns:p14="http://schemas.microsoft.com/office/powerpoint/2010/main" val="2185376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99B4-E38C-4ECE-BDE7-8C708C9B2D76}"/>
              </a:ext>
            </a:extLst>
          </p:cNvPr>
          <p:cNvSpPr>
            <a:spLocks noGrp="1"/>
          </p:cNvSpPr>
          <p:nvPr>
            <p:ph type="title"/>
          </p:nvPr>
        </p:nvSpPr>
        <p:spPr>
          <a:xfrm>
            <a:off x="838200" y="640080"/>
            <a:ext cx="2798064" cy="2304288"/>
          </a:xfrm>
        </p:spPr>
        <p:txBody>
          <a:bodyPr anchor="b">
            <a:normAutofit/>
          </a:bodyPr>
          <a:lstStyle/>
          <a:p>
            <a:r>
              <a:rPr lang="en-US" sz="4000" dirty="0"/>
              <a:t>Report Formats: Customer’s Receipt </a:t>
            </a:r>
          </a:p>
        </p:txBody>
      </p:sp>
      <p:sp>
        <p:nvSpPr>
          <p:cNvPr id="3" name="Content Placeholder 2">
            <a:extLst>
              <a:ext uri="{FF2B5EF4-FFF2-40B4-BE49-F238E27FC236}">
                <a16:creationId xmlns:a16="http://schemas.microsoft.com/office/drawing/2014/main" id="{ECF7AAD2-B292-4CC5-BC84-DCB905555839}"/>
              </a:ext>
            </a:extLst>
          </p:cNvPr>
          <p:cNvSpPr>
            <a:spLocks noGrp="1"/>
          </p:cNvSpPr>
          <p:nvPr>
            <p:ph idx="1"/>
          </p:nvPr>
        </p:nvSpPr>
        <p:spPr>
          <a:xfrm>
            <a:off x="5027299" y="162730"/>
            <a:ext cx="4197928" cy="6532539"/>
          </a:xfrm>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r>
              <a:rPr lang="en-US" sz="1600" b="1" dirty="0"/>
              <a:t>MOM &amp; POPS PIZZA RESTAURANT</a:t>
            </a:r>
          </a:p>
          <a:p>
            <a:pPr marL="0" indent="0" algn="ctr">
              <a:buNone/>
            </a:pPr>
            <a:r>
              <a:rPr lang="en-US" sz="1600" b="1" dirty="0"/>
              <a:t>ATLANTA, GA</a:t>
            </a:r>
          </a:p>
          <a:p>
            <a:pPr marL="0" indent="0" algn="ctr">
              <a:buNone/>
            </a:pPr>
            <a:endParaRPr lang="en-US" sz="1600" dirty="0"/>
          </a:p>
          <a:p>
            <a:pPr marL="0" indent="0" algn="ctr">
              <a:buNone/>
            </a:pPr>
            <a:r>
              <a:rPr lang="en-US" sz="1600" u="sng" dirty="0"/>
              <a:t>SALE</a:t>
            </a:r>
          </a:p>
          <a:p>
            <a:pPr marL="0" lvl="0" indent="0">
              <a:buNone/>
            </a:pPr>
            <a:r>
              <a:rPr lang="en-US" sz="1600" dirty="0"/>
              <a:t>    12/4/2019	  2:13 PM</a:t>
            </a:r>
          </a:p>
          <a:p>
            <a:pPr marL="0" lvl="0" indent="0">
              <a:buNone/>
            </a:pPr>
            <a:r>
              <a:rPr lang="en-US" sz="1600" dirty="0"/>
              <a:t>    Client Name:</a:t>
            </a:r>
          </a:p>
          <a:p>
            <a:pPr marL="0" lvl="0" indent="0">
              <a:buNone/>
            </a:pPr>
            <a:r>
              <a:rPr lang="en-US" sz="1600" dirty="0"/>
              <a:t>    Phone number:</a:t>
            </a:r>
          </a:p>
          <a:p>
            <a:pPr marL="0" lvl="0" indent="0">
              <a:buNone/>
            </a:pPr>
            <a:r>
              <a:rPr lang="en-US" sz="1600" dirty="0"/>
              <a:t>    Address: </a:t>
            </a:r>
          </a:p>
          <a:p>
            <a:pPr marL="0" lvl="0" indent="0">
              <a:buNone/>
            </a:pPr>
            <a:r>
              <a:rPr lang="en-US" sz="1600" dirty="0"/>
              <a:t>    Payment Method: </a:t>
            </a:r>
            <a:r>
              <a:rPr lang="en-US" sz="1600" u="sng" dirty="0"/>
              <a:t>Card</a:t>
            </a:r>
          </a:p>
          <a:p>
            <a:pPr marL="0" lvl="0" indent="0">
              <a:buNone/>
            </a:pPr>
            <a:r>
              <a:rPr lang="en-US" sz="1600" dirty="0"/>
              <a:t>    Logistics: </a:t>
            </a:r>
          </a:p>
          <a:p>
            <a:pPr marL="0" lvl="0" indent="0">
              <a:buNone/>
            </a:pPr>
            <a:r>
              <a:rPr lang="en-US" sz="1600" dirty="0"/>
              <a:t>    2 Thin Large Pizza --------------------------- $16.00</a:t>
            </a:r>
          </a:p>
          <a:p>
            <a:pPr marL="0" indent="0">
              <a:buNone/>
            </a:pPr>
            <a:r>
              <a:rPr lang="en-US" sz="1600" dirty="0"/>
              <a:t>    1 Pan Small Pizza ---------------------------- $4.50</a:t>
            </a:r>
          </a:p>
          <a:p>
            <a:pPr marL="0" lvl="0" indent="0">
              <a:buNone/>
            </a:pPr>
            <a:r>
              <a:rPr lang="en-US" sz="1600" dirty="0"/>
              <a:t>    Subtotal 1: $20.50</a:t>
            </a:r>
          </a:p>
          <a:p>
            <a:pPr marL="0" lvl="0" indent="0">
              <a:buNone/>
            </a:pPr>
            <a:r>
              <a:rPr lang="en-US" sz="1600" dirty="0"/>
              <a:t>    2 Medium 7UP ------------------------------- $2</a:t>
            </a:r>
          </a:p>
          <a:p>
            <a:pPr marL="0" lvl="0" indent="0">
              <a:buNone/>
            </a:pPr>
            <a:r>
              <a:rPr lang="en-US" sz="1600" dirty="0"/>
              <a:t>    Subtotal 2: $2.00</a:t>
            </a:r>
          </a:p>
          <a:p>
            <a:pPr marL="0" lvl="0" indent="0">
              <a:buNone/>
            </a:pPr>
            <a:r>
              <a:rPr lang="en-US" sz="1600" dirty="0"/>
              <a:t>     ____________________________________</a:t>
            </a:r>
          </a:p>
          <a:p>
            <a:pPr marL="0" lvl="0" indent="0">
              <a:buNone/>
            </a:pPr>
            <a:r>
              <a:rPr lang="en-US" sz="1600" dirty="0"/>
              <a:t>     Total: $22.50</a:t>
            </a:r>
          </a:p>
          <a:p>
            <a:pPr marL="0" lvl="0" indent="0">
              <a:buNone/>
            </a:pPr>
            <a:r>
              <a:rPr lang="en-US" sz="1600" dirty="0"/>
              <a:t>     Sign Here: __________________________</a:t>
            </a:r>
          </a:p>
          <a:p>
            <a:pPr marL="0" lvl="0" indent="0">
              <a:buNone/>
            </a:pPr>
            <a:endParaRPr lang="en-US" sz="1600" dirty="0"/>
          </a:p>
          <a:p>
            <a:pPr marL="0" lvl="0" indent="0">
              <a:buNone/>
            </a:pPr>
            <a:endParaRPr lang="en-US" sz="1600" dirty="0"/>
          </a:p>
          <a:p>
            <a:endParaRPr lang="en-US" sz="500" dirty="0"/>
          </a:p>
        </p:txBody>
      </p:sp>
    </p:spTree>
    <p:extLst>
      <p:ext uri="{BB962C8B-B14F-4D97-AF65-F5344CB8AC3E}">
        <p14:creationId xmlns:p14="http://schemas.microsoft.com/office/powerpoint/2010/main" val="1080172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861266-FA83-4594-A330-2BF8130BBE0B}"/>
              </a:ext>
            </a:extLst>
          </p:cNvPr>
          <p:cNvSpPr>
            <a:spLocks noGrp="1"/>
          </p:cNvSpPr>
          <p:nvPr>
            <p:ph type="title"/>
          </p:nvPr>
        </p:nvSpPr>
        <p:spPr>
          <a:xfrm>
            <a:off x="1046746" y="586822"/>
            <a:ext cx="3560252" cy="1645920"/>
          </a:xfrm>
        </p:spPr>
        <p:txBody>
          <a:bodyPr>
            <a:normAutofit/>
          </a:bodyPr>
          <a:lstStyle/>
          <a:p>
            <a:r>
              <a:rPr lang="en-US" sz="3200"/>
              <a:t>Slip for the Cook</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DE756EB-38FE-4F2A-B870-F1738F9CC923}"/>
              </a:ext>
            </a:extLst>
          </p:cNvPr>
          <p:cNvSpPr>
            <a:spLocks noGrp="1"/>
          </p:cNvSpPr>
          <p:nvPr>
            <p:ph idx="1"/>
          </p:nvPr>
        </p:nvSpPr>
        <p:spPr>
          <a:xfrm>
            <a:off x="5351164" y="586822"/>
            <a:ext cx="6002636" cy="1645920"/>
          </a:xfrm>
        </p:spPr>
        <p:txBody>
          <a:bodyPr anchor="ctr">
            <a:normAutofit/>
          </a:bodyPr>
          <a:lstStyle/>
          <a:p>
            <a:pPr marL="0" indent="0">
              <a:buNone/>
            </a:pPr>
            <a:r>
              <a:rPr lang="en-US" sz="1500" b="1" dirty="0"/>
              <a:t>2 Thin Large Pizza</a:t>
            </a:r>
            <a:endParaRPr lang="en-US" sz="1500" dirty="0"/>
          </a:p>
          <a:p>
            <a:pPr lvl="0"/>
            <a:r>
              <a:rPr lang="en-US" sz="1500" dirty="0"/>
              <a:t>1</a:t>
            </a:r>
            <a:r>
              <a:rPr lang="en-US" sz="1500" baseline="30000" dirty="0"/>
              <a:t>st</a:t>
            </a:r>
            <a:r>
              <a:rPr lang="en-US" sz="1500" dirty="0"/>
              <a:t> Topping: Cheese</a:t>
            </a:r>
          </a:p>
          <a:p>
            <a:pPr lvl="0"/>
            <a:r>
              <a:rPr lang="en-US" sz="1500" dirty="0"/>
              <a:t>2</a:t>
            </a:r>
            <a:r>
              <a:rPr lang="en-US" sz="1500" baseline="30000" dirty="0"/>
              <a:t>nd</a:t>
            </a:r>
            <a:r>
              <a:rPr lang="en-US" sz="1500" dirty="0"/>
              <a:t> Topping: Pepperoni</a:t>
            </a:r>
          </a:p>
          <a:p>
            <a:pPr lvl="0"/>
            <a:r>
              <a:rPr lang="en-US" sz="1500" dirty="0"/>
              <a:t>3</a:t>
            </a:r>
            <a:r>
              <a:rPr lang="en-US" sz="1500" baseline="30000" dirty="0"/>
              <a:t>rd</a:t>
            </a:r>
            <a:r>
              <a:rPr lang="en-US" sz="1500" dirty="0"/>
              <a:t> Topping : Peppers</a:t>
            </a:r>
          </a:p>
          <a:p>
            <a:pPr lvl="0"/>
            <a:r>
              <a:rPr lang="en-US" sz="1500" dirty="0"/>
              <a:t>4</a:t>
            </a:r>
            <a:r>
              <a:rPr lang="en-US" sz="1500" baseline="30000" dirty="0"/>
              <a:t>th</a:t>
            </a:r>
            <a:r>
              <a:rPr lang="en-US" sz="1500" dirty="0"/>
              <a:t> Topping: -----------</a:t>
            </a:r>
          </a:p>
          <a:p>
            <a:pPr marL="0" indent="0">
              <a:buNone/>
            </a:pPr>
            <a:endParaRPr lang="en-US" sz="1500" dirty="0"/>
          </a:p>
        </p:txBody>
      </p:sp>
    </p:spTree>
    <p:extLst>
      <p:ext uri="{BB962C8B-B14F-4D97-AF65-F5344CB8AC3E}">
        <p14:creationId xmlns:p14="http://schemas.microsoft.com/office/powerpoint/2010/main" val="1954618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BB29E-5F94-44D9-AA28-F849C949A1BF}"/>
              </a:ext>
            </a:extLst>
          </p:cNvPr>
          <p:cNvSpPr>
            <a:spLocks noGrp="1"/>
          </p:cNvSpPr>
          <p:nvPr>
            <p:ph type="title"/>
          </p:nvPr>
        </p:nvSpPr>
        <p:spPr>
          <a:xfrm>
            <a:off x="965201" y="969263"/>
            <a:ext cx="3093880" cy="4923537"/>
          </a:xfrm>
          <a:solidFill>
            <a:schemeClr val="bg1">
              <a:alpha val="70000"/>
            </a:schemeClr>
          </a:solidFill>
          <a:ln w="31750" cap="sq">
            <a:solidFill>
              <a:schemeClr val="tx1">
                <a:lumMod val="75000"/>
                <a:lumOff val="25000"/>
              </a:schemeClr>
            </a:solidFill>
            <a:miter lim="800000"/>
          </a:ln>
        </p:spPr>
        <p:txBody>
          <a:bodyPr>
            <a:normAutofit/>
          </a:bodyPr>
          <a:lstStyle/>
          <a:p>
            <a:pPr algn="ctr"/>
            <a:r>
              <a:rPr lang="en-US" sz="3000" dirty="0">
                <a:solidFill>
                  <a:schemeClr val="tx1">
                    <a:lumMod val="85000"/>
                    <a:lumOff val="15000"/>
                  </a:schemeClr>
                </a:solidFill>
              </a:rPr>
              <a:t>Earnings of the Day</a:t>
            </a:r>
          </a:p>
        </p:txBody>
      </p:sp>
      <p:sp>
        <p:nvSpPr>
          <p:cNvPr id="3" name="Content Placeholder 2">
            <a:extLst>
              <a:ext uri="{FF2B5EF4-FFF2-40B4-BE49-F238E27FC236}">
                <a16:creationId xmlns:a16="http://schemas.microsoft.com/office/drawing/2014/main" id="{9C24CB4E-E228-478A-8BAF-6CBA13DA8593}"/>
              </a:ext>
            </a:extLst>
          </p:cNvPr>
          <p:cNvSpPr>
            <a:spLocks noGrp="1"/>
          </p:cNvSpPr>
          <p:nvPr>
            <p:ph idx="1"/>
          </p:nvPr>
        </p:nvSpPr>
        <p:spPr>
          <a:xfrm>
            <a:off x="4672101" y="1450427"/>
            <a:ext cx="6876429" cy="1847719"/>
          </a:xfrm>
        </p:spPr>
        <p:txBody>
          <a:bodyPr>
            <a:normAutofit/>
          </a:bodyPr>
          <a:lstStyle/>
          <a:p>
            <a:r>
              <a:rPr lang="en-US" sz="2000" b="1" dirty="0"/>
              <a:t>Fields:</a:t>
            </a:r>
            <a:endParaRPr lang="en-US" sz="2000" dirty="0"/>
          </a:p>
          <a:p>
            <a:pPr lvl="0"/>
            <a:r>
              <a:rPr lang="en-US" sz="2000" dirty="0"/>
              <a:t>Total number of orders</a:t>
            </a:r>
          </a:p>
          <a:p>
            <a:pPr lvl="0"/>
            <a:r>
              <a:rPr lang="en-US" sz="2000" dirty="0"/>
              <a:t>Total number of Earnings</a:t>
            </a:r>
          </a:p>
          <a:p>
            <a:endParaRPr lang="en-US" sz="2000" dirty="0"/>
          </a:p>
        </p:txBody>
      </p:sp>
      <p:sp>
        <p:nvSpPr>
          <p:cNvPr id="9" name="Rectangle 8">
            <a:extLst>
              <a:ext uri="{FF2B5EF4-FFF2-40B4-BE49-F238E27FC236}">
                <a16:creationId xmlns:a16="http://schemas.microsoft.com/office/drawing/2014/main" id="{1AC19E41-BCF2-4F35-97A7-2A45ED58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7674" y="3686783"/>
            <a:ext cx="6579124" cy="22038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9FC51D2-1459-48DF-BE07-CA0933B73171}"/>
              </a:ext>
            </a:extLst>
          </p:cNvPr>
          <p:cNvPicPr>
            <a:picLocks noChangeAspect="1"/>
          </p:cNvPicPr>
          <p:nvPr/>
        </p:nvPicPr>
        <p:blipFill>
          <a:blip r:embed="rId2"/>
          <a:stretch>
            <a:fillRect/>
          </a:stretch>
        </p:blipFill>
        <p:spPr>
          <a:xfrm>
            <a:off x="4808540" y="4421808"/>
            <a:ext cx="6243171" cy="733827"/>
          </a:xfrm>
          <a:prstGeom prst="rect">
            <a:avLst/>
          </a:prstGeom>
          <a:ln w="31750" cap="sq">
            <a:noFill/>
            <a:miter lim="800000"/>
          </a:ln>
        </p:spPr>
      </p:pic>
    </p:spTree>
    <p:extLst>
      <p:ext uri="{BB962C8B-B14F-4D97-AF65-F5344CB8AC3E}">
        <p14:creationId xmlns:p14="http://schemas.microsoft.com/office/powerpoint/2010/main" val="603054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D2AEA-48EA-4E6F-9BAE-4E335E5D1F95}"/>
              </a:ext>
            </a:extLst>
          </p:cNvPr>
          <p:cNvSpPr>
            <a:spLocks noGrp="1"/>
          </p:cNvSpPr>
          <p:nvPr>
            <p:ph type="title"/>
          </p:nvPr>
        </p:nvSpPr>
        <p:spPr>
          <a:xfrm>
            <a:off x="429768" y="411480"/>
            <a:ext cx="11201400" cy="1106424"/>
          </a:xfrm>
        </p:spPr>
        <p:txBody>
          <a:bodyPr>
            <a:normAutofit/>
          </a:bodyPr>
          <a:lstStyle/>
          <a:p>
            <a:r>
              <a:rPr lang="en-US" sz="2300" dirty="0"/>
              <a:t>Screen Layouts/Shots</a:t>
            </a:r>
            <a:br>
              <a:rPr lang="en-US" sz="2300" dirty="0"/>
            </a:br>
            <a:br>
              <a:rPr lang="en-US" sz="2300" dirty="0"/>
            </a:br>
            <a:r>
              <a:rPr lang="en-US" sz="2300" dirty="0"/>
              <a:t>Login:  </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ell phone&#10;&#10;Description automatically generated">
            <a:extLst>
              <a:ext uri="{FF2B5EF4-FFF2-40B4-BE49-F238E27FC236}">
                <a16:creationId xmlns:a16="http://schemas.microsoft.com/office/drawing/2014/main" id="{16D39B9C-8A1D-4443-A321-1FAC6E6D511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768" y="1849579"/>
            <a:ext cx="6702552" cy="4256121"/>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F4E3628B-A99A-4066-A36D-CE5C340B93F3}"/>
              </a:ext>
            </a:extLst>
          </p:cNvPr>
          <p:cNvSpPr>
            <a:spLocks noGrp="1"/>
          </p:cNvSpPr>
          <p:nvPr>
            <p:ph idx="1"/>
          </p:nvPr>
        </p:nvSpPr>
        <p:spPr>
          <a:xfrm>
            <a:off x="7938752" y="2020824"/>
            <a:ext cx="3455097" cy="3959352"/>
          </a:xfrm>
        </p:spPr>
        <p:txBody>
          <a:bodyPr anchor="ctr">
            <a:normAutofit fontScale="55000" lnSpcReduction="20000"/>
          </a:bodyPr>
          <a:lstStyle/>
          <a:p>
            <a:r>
              <a:rPr lang="en-US" dirty="0"/>
              <a:t>The Login Screen fulfills the following system requirements:</a:t>
            </a:r>
          </a:p>
          <a:p>
            <a:pPr lvl="0"/>
            <a:r>
              <a:rPr lang="en-US" dirty="0"/>
              <a:t>“Customers can login as registered users and as guest users for those who don’t have an account.”</a:t>
            </a:r>
          </a:p>
          <a:p>
            <a:pPr marL="0" indent="0">
              <a:buNone/>
            </a:pPr>
            <a:endParaRPr lang="en-US" dirty="0"/>
          </a:p>
          <a:p>
            <a:pPr lvl="0"/>
            <a:r>
              <a:rPr lang="en-US" dirty="0"/>
              <a:t>“A cashier can login as guest to take orders from clients calling the restaurant to order.”</a:t>
            </a:r>
          </a:p>
          <a:p>
            <a:pPr marL="0" indent="0">
              <a:buNone/>
            </a:pPr>
            <a:endParaRPr lang="en-US" dirty="0"/>
          </a:p>
          <a:p>
            <a:r>
              <a:rPr lang="en-US" dirty="0"/>
              <a:t>The Login screen fulfills two separate required functionalities. Primarily its servers as a means login for returning customers. Secondarily it allows a cashier to login as a guest to ring up phone order.</a:t>
            </a:r>
          </a:p>
          <a:p>
            <a:endParaRPr lang="en-US" sz="1800" dirty="0"/>
          </a:p>
        </p:txBody>
      </p:sp>
    </p:spTree>
    <p:extLst>
      <p:ext uri="{BB962C8B-B14F-4D97-AF65-F5344CB8AC3E}">
        <p14:creationId xmlns:p14="http://schemas.microsoft.com/office/powerpoint/2010/main" val="1588716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BF0520-9FE8-4CCC-AAA4-171EED9FF1EA}"/>
              </a:ext>
            </a:extLst>
          </p:cNvPr>
          <p:cNvSpPr>
            <a:spLocks noGrp="1"/>
          </p:cNvSpPr>
          <p:nvPr>
            <p:ph type="title"/>
          </p:nvPr>
        </p:nvSpPr>
        <p:spPr>
          <a:xfrm>
            <a:off x="429768" y="411480"/>
            <a:ext cx="11201400" cy="1106424"/>
          </a:xfrm>
        </p:spPr>
        <p:txBody>
          <a:bodyPr>
            <a:normAutofit/>
          </a:bodyPr>
          <a:lstStyle/>
          <a:p>
            <a:r>
              <a:rPr lang="en-US" sz="3600"/>
              <a:t>Registration: </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ell phone&#10;&#10;Description automatically generated">
            <a:extLst>
              <a:ext uri="{FF2B5EF4-FFF2-40B4-BE49-F238E27FC236}">
                <a16:creationId xmlns:a16="http://schemas.microsoft.com/office/drawing/2014/main" id="{F928C146-E922-4AE6-9F47-3B91353746D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768" y="1849579"/>
            <a:ext cx="6702552" cy="4256121"/>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CF35A7C6-C97F-4F44-9E7C-68572AD2A2CE}"/>
              </a:ext>
            </a:extLst>
          </p:cNvPr>
          <p:cNvSpPr>
            <a:spLocks noGrp="1"/>
          </p:cNvSpPr>
          <p:nvPr>
            <p:ph idx="1"/>
          </p:nvPr>
        </p:nvSpPr>
        <p:spPr>
          <a:xfrm>
            <a:off x="7938752" y="2020824"/>
            <a:ext cx="3455097" cy="3959352"/>
          </a:xfrm>
        </p:spPr>
        <p:txBody>
          <a:bodyPr anchor="ctr">
            <a:normAutofit fontScale="77500" lnSpcReduction="20000"/>
          </a:bodyPr>
          <a:lstStyle/>
          <a:p>
            <a:r>
              <a:rPr lang="en-US" dirty="0"/>
              <a:t>The Registration screen fulfills the following system requirements:</a:t>
            </a:r>
          </a:p>
          <a:p>
            <a:pPr lvl="0"/>
            <a:r>
              <a:rPr lang="en-US" dirty="0"/>
              <a:t>Customers can create an account for the software.</a:t>
            </a:r>
          </a:p>
          <a:p>
            <a:r>
              <a:rPr lang="en-US" dirty="0"/>
              <a:t>This Screen allows the user to register an account with mom and pops pizza restaurant with the following information Cardholder name, Card Number, address, Expiration date, Security code, Password.</a:t>
            </a:r>
          </a:p>
          <a:p>
            <a:endParaRPr lang="en-US" sz="1800" dirty="0"/>
          </a:p>
        </p:txBody>
      </p:sp>
    </p:spTree>
    <p:extLst>
      <p:ext uri="{BB962C8B-B14F-4D97-AF65-F5344CB8AC3E}">
        <p14:creationId xmlns:p14="http://schemas.microsoft.com/office/powerpoint/2010/main" val="1672005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464BF-C6DE-4C54-844A-A7BBE189CD5E}"/>
              </a:ext>
            </a:extLst>
          </p:cNvPr>
          <p:cNvSpPr>
            <a:spLocks noGrp="1"/>
          </p:cNvSpPr>
          <p:nvPr>
            <p:ph type="title"/>
          </p:nvPr>
        </p:nvSpPr>
        <p:spPr>
          <a:xfrm>
            <a:off x="429768" y="411480"/>
            <a:ext cx="11201400" cy="1106424"/>
          </a:xfrm>
        </p:spPr>
        <p:txBody>
          <a:bodyPr>
            <a:normAutofit/>
          </a:bodyPr>
          <a:lstStyle/>
          <a:p>
            <a:r>
              <a:rPr lang="en-US" sz="3600" dirty="0"/>
              <a:t>Account Configuration: </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ell phone&#10;&#10;Description automatically generated">
            <a:extLst>
              <a:ext uri="{FF2B5EF4-FFF2-40B4-BE49-F238E27FC236}">
                <a16:creationId xmlns:a16="http://schemas.microsoft.com/office/drawing/2014/main" id="{89F85821-6AF1-4292-834A-4AFF4C4722C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768" y="1857958"/>
            <a:ext cx="6702552" cy="4239364"/>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74594FB1-F03F-4B81-A7D7-119DDEAA81EB}"/>
              </a:ext>
            </a:extLst>
          </p:cNvPr>
          <p:cNvSpPr>
            <a:spLocks noGrp="1"/>
          </p:cNvSpPr>
          <p:nvPr>
            <p:ph idx="1"/>
          </p:nvPr>
        </p:nvSpPr>
        <p:spPr>
          <a:xfrm>
            <a:off x="7938752" y="2020824"/>
            <a:ext cx="3455097" cy="3959352"/>
          </a:xfrm>
        </p:spPr>
        <p:txBody>
          <a:bodyPr anchor="ctr">
            <a:normAutofit fontScale="62500" lnSpcReduction="20000"/>
          </a:bodyPr>
          <a:lstStyle/>
          <a:p>
            <a:r>
              <a:rPr lang="en-US" dirty="0"/>
              <a:t>The Account Configuration Screen fulfills the following system requirements:</a:t>
            </a:r>
          </a:p>
          <a:p>
            <a:pPr marL="0" indent="0">
              <a:buNone/>
            </a:pPr>
            <a:endParaRPr lang="en-US" dirty="0"/>
          </a:p>
          <a:p>
            <a:pPr lvl="0"/>
            <a:r>
              <a:rPr lang="en-US" dirty="0"/>
              <a:t>Registered customer can edit their personal and billing information and change and recover password.</a:t>
            </a:r>
          </a:p>
          <a:p>
            <a:pPr marL="0" indent="0">
              <a:buNone/>
            </a:pPr>
            <a:endParaRPr lang="en-US" dirty="0"/>
          </a:p>
          <a:p>
            <a:r>
              <a:rPr lang="en-US" dirty="0"/>
              <a:t>This screen allows for the editing of account information for existing customers, for example any of the following fields; Cardholder name, Card Number, address, Expiration date, Security code, Password.</a:t>
            </a:r>
          </a:p>
          <a:p>
            <a:endParaRPr lang="en-US" sz="1800" dirty="0"/>
          </a:p>
        </p:txBody>
      </p:sp>
    </p:spTree>
    <p:extLst>
      <p:ext uri="{BB962C8B-B14F-4D97-AF65-F5344CB8AC3E}">
        <p14:creationId xmlns:p14="http://schemas.microsoft.com/office/powerpoint/2010/main" val="1922101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F081D-253D-4ACA-BD7B-4D5B4EFCA270}"/>
              </a:ext>
            </a:extLst>
          </p:cNvPr>
          <p:cNvSpPr>
            <a:spLocks noGrp="1"/>
          </p:cNvSpPr>
          <p:nvPr>
            <p:ph type="title"/>
          </p:nvPr>
        </p:nvSpPr>
        <p:spPr>
          <a:xfrm>
            <a:off x="429768" y="411480"/>
            <a:ext cx="11201400" cy="1106424"/>
          </a:xfrm>
        </p:spPr>
        <p:txBody>
          <a:bodyPr>
            <a:normAutofit/>
          </a:bodyPr>
          <a:lstStyle/>
          <a:p>
            <a:r>
              <a:rPr lang="en-US" sz="3600"/>
              <a:t>Basics: </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ell phone&#10;&#10;Description automatically generated">
            <a:extLst>
              <a:ext uri="{FF2B5EF4-FFF2-40B4-BE49-F238E27FC236}">
                <a16:creationId xmlns:a16="http://schemas.microsoft.com/office/drawing/2014/main" id="{546222EE-ADA5-482C-82A1-6D1A57BB50C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768" y="1849579"/>
            <a:ext cx="6702552" cy="4256121"/>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B7A2939F-64F0-48F7-84CC-9165D9F6057D}"/>
              </a:ext>
            </a:extLst>
          </p:cNvPr>
          <p:cNvSpPr>
            <a:spLocks noGrp="1"/>
          </p:cNvSpPr>
          <p:nvPr>
            <p:ph idx="1"/>
          </p:nvPr>
        </p:nvSpPr>
        <p:spPr>
          <a:xfrm>
            <a:off x="7938752" y="2020824"/>
            <a:ext cx="3455097" cy="3959352"/>
          </a:xfrm>
        </p:spPr>
        <p:txBody>
          <a:bodyPr anchor="ctr">
            <a:normAutofit fontScale="62500" lnSpcReduction="20000"/>
          </a:bodyPr>
          <a:lstStyle/>
          <a:p>
            <a:r>
              <a:rPr lang="en-US" dirty="0"/>
              <a:t>The Basics fulfills the following system requirements:</a:t>
            </a:r>
          </a:p>
          <a:p>
            <a:pPr marL="0" indent="0">
              <a:buNone/>
            </a:pPr>
            <a:endParaRPr lang="en-US" dirty="0"/>
          </a:p>
          <a:p>
            <a:pPr lvl="0"/>
            <a:r>
              <a:rPr lang="en-US" dirty="0"/>
              <a:t>Customers can fully customize the size, crusts, and toppings of the pizza.</a:t>
            </a:r>
          </a:p>
          <a:p>
            <a:pPr marL="0" indent="0">
              <a:buNone/>
            </a:pPr>
            <a:endParaRPr lang="en-US" dirty="0"/>
          </a:p>
          <a:p>
            <a:r>
              <a:rPr lang="en-US" dirty="0"/>
              <a:t>In this screen the customer can select either “Thin”, “regular” or “pan” as well as choose a between the sizes, “small”, “medium”,” large” or “giant”. Through these options we fulfill the required capability to be able to select the size and crust type of the pizza. </a:t>
            </a:r>
          </a:p>
          <a:p>
            <a:endParaRPr lang="en-US" sz="1800" dirty="0"/>
          </a:p>
        </p:txBody>
      </p:sp>
    </p:spTree>
    <p:extLst>
      <p:ext uri="{BB962C8B-B14F-4D97-AF65-F5344CB8AC3E}">
        <p14:creationId xmlns:p14="http://schemas.microsoft.com/office/powerpoint/2010/main" val="1434117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A9B043-56DF-4709-A164-AA80A2B4E188}"/>
              </a:ext>
            </a:extLst>
          </p:cNvPr>
          <p:cNvSpPr>
            <a:spLocks noGrp="1"/>
          </p:cNvSpPr>
          <p:nvPr>
            <p:ph type="title"/>
          </p:nvPr>
        </p:nvSpPr>
        <p:spPr>
          <a:xfrm>
            <a:off x="429768" y="411480"/>
            <a:ext cx="11201400" cy="1106424"/>
          </a:xfrm>
        </p:spPr>
        <p:txBody>
          <a:bodyPr>
            <a:normAutofit/>
          </a:bodyPr>
          <a:lstStyle/>
          <a:p>
            <a:r>
              <a:rPr lang="en-US" sz="3600"/>
              <a:t>Toppings: </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ell phone&#10;&#10;Description automatically generated">
            <a:extLst>
              <a:ext uri="{FF2B5EF4-FFF2-40B4-BE49-F238E27FC236}">
                <a16:creationId xmlns:a16="http://schemas.microsoft.com/office/drawing/2014/main" id="{575106D1-953D-4BFD-9A20-214DBD854AC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768" y="1849579"/>
            <a:ext cx="6702552" cy="4256121"/>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46319537-D89C-43E2-8CA8-61EEC5566C0E}"/>
              </a:ext>
            </a:extLst>
          </p:cNvPr>
          <p:cNvSpPr>
            <a:spLocks noGrp="1"/>
          </p:cNvSpPr>
          <p:nvPr>
            <p:ph idx="1"/>
          </p:nvPr>
        </p:nvSpPr>
        <p:spPr>
          <a:xfrm>
            <a:off x="7938752" y="2020824"/>
            <a:ext cx="3455097" cy="3959352"/>
          </a:xfrm>
        </p:spPr>
        <p:txBody>
          <a:bodyPr anchor="ctr">
            <a:normAutofit fontScale="62500" lnSpcReduction="20000"/>
          </a:bodyPr>
          <a:lstStyle/>
          <a:p>
            <a:r>
              <a:rPr lang="en-US" dirty="0"/>
              <a:t>The Toppings Screen fulfills the following system requirements:</a:t>
            </a:r>
          </a:p>
          <a:p>
            <a:pPr marL="0" indent="0">
              <a:buNone/>
            </a:pPr>
            <a:endParaRPr lang="en-US" dirty="0"/>
          </a:p>
          <a:p>
            <a:pPr lvl="0"/>
            <a:r>
              <a:rPr lang="en-US" dirty="0"/>
              <a:t>Customers can fully customize the size, crusts, and toppings of the pizza. </a:t>
            </a:r>
          </a:p>
          <a:p>
            <a:pPr lvl="0"/>
            <a:r>
              <a:rPr lang="en-US" dirty="0"/>
              <a:t>The price is based on the size of the pizza and the extra toppings.</a:t>
            </a:r>
          </a:p>
          <a:p>
            <a:r>
              <a:rPr lang="en-US" dirty="0"/>
              <a:t>The toppings screen fills the ability to customize between the meats “Pepperoni”, “Sausage” or “Bacon” and the non-meats “Plain Cheese”, “Green Peppers”, “Onions” or  “Tomatoes”. </a:t>
            </a:r>
          </a:p>
          <a:p>
            <a:endParaRPr lang="en-US" sz="1800" dirty="0"/>
          </a:p>
        </p:txBody>
      </p:sp>
    </p:spTree>
    <p:extLst>
      <p:ext uri="{BB962C8B-B14F-4D97-AF65-F5344CB8AC3E}">
        <p14:creationId xmlns:p14="http://schemas.microsoft.com/office/powerpoint/2010/main" val="4182775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25715-A6E7-4261-B504-4B1EB2FD7B1B}"/>
              </a:ext>
            </a:extLst>
          </p:cNvPr>
          <p:cNvSpPr>
            <a:spLocks noGrp="1"/>
          </p:cNvSpPr>
          <p:nvPr>
            <p:ph type="title"/>
          </p:nvPr>
        </p:nvSpPr>
        <p:spPr>
          <a:xfrm>
            <a:off x="429768" y="411480"/>
            <a:ext cx="11201400" cy="1106424"/>
          </a:xfrm>
        </p:spPr>
        <p:txBody>
          <a:bodyPr>
            <a:normAutofit/>
          </a:bodyPr>
          <a:lstStyle/>
          <a:p>
            <a:r>
              <a:rPr lang="en-US" sz="3600"/>
              <a:t>Drinks and Sides Prompt</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ell phone&#10;&#10;Description automatically generated">
            <a:extLst>
              <a:ext uri="{FF2B5EF4-FFF2-40B4-BE49-F238E27FC236}">
                <a16:creationId xmlns:a16="http://schemas.microsoft.com/office/drawing/2014/main" id="{664AF48D-1794-45F3-BE06-23075573339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768" y="1849579"/>
            <a:ext cx="6702552" cy="4256121"/>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5C0B4FE3-53CA-4A12-9C77-78FC751E85CA}"/>
              </a:ext>
            </a:extLst>
          </p:cNvPr>
          <p:cNvSpPr>
            <a:spLocks noGrp="1"/>
          </p:cNvSpPr>
          <p:nvPr>
            <p:ph idx="1"/>
          </p:nvPr>
        </p:nvSpPr>
        <p:spPr>
          <a:xfrm>
            <a:off x="7938752" y="2020824"/>
            <a:ext cx="3455097" cy="3959352"/>
          </a:xfrm>
        </p:spPr>
        <p:txBody>
          <a:bodyPr anchor="ctr">
            <a:normAutofit fontScale="70000" lnSpcReduction="20000"/>
          </a:bodyPr>
          <a:lstStyle/>
          <a:p>
            <a:r>
              <a:rPr lang="en-US" dirty="0"/>
              <a:t>The Drinks and Side Prompt fulfills the following system requirements:</a:t>
            </a:r>
          </a:p>
          <a:p>
            <a:pPr marL="0" indent="0">
              <a:buNone/>
            </a:pPr>
            <a:endParaRPr lang="en-US" dirty="0"/>
          </a:p>
          <a:p>
            <a:pPr lvl="0"/>
            <a:r>
              <a:rPr lang="en-US" dirty="0"/>
              <a:t>The software’s interface should provide the users with useful shortcuts to improve the task finishing time.</a:t>
            </a:r>
          </a:p>
          <a:p>
            <a:r>
              <a:rPr lang="en-US" dirty="0"/>
              <a:t>The Drinks and Sides Prompt fulfills the ease of navigation requirement by allowing the user to flow directly to the order confirmation if no sides or drinks are needed. </a:t>
            </a:r>
          </a:p>
          <a:p>
            <a:endParaRPr lang="en-US" sz="1800" dirty="0"/>
          </a:p>
        </p:txBody>
      </p:sp>
    </p:spTree>
    <p:extLst>
      <p:ext uri="{BB962C8B-B14F-4D97-AF65-F5344CB8AC3E}">
        <p14:creationId xmlns:p14="http://schemas.microsoft.com/office/powerpoint/2010/main" val="569024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70721-48C5-42F3-9C07-6A94C93D76F2}"/>
              </a:ext>
            </a:extLst>
          </p:cNvPr>
          <p:cNvSpPr>
            <a:spLocks noGrp="1"/>
          </p:cNvSpPr>
          <p:nvPr>
            <p:ph type="title"/>
          </p:nvPr>
        </p:nvSpPr>
        <p:spPr>
          <a:xfrm>
            <a:off x="429768" y="411480"/>
            <a:ext cx="11201400" cy="1106424"/>
          </a:xfrm>
        </p:spPr>
        <p:txBody>
          <a:bodyPr>
            <a:normAutofit/>
          </a:bodyPr>
          <a:lstStyle/>
          <a:p>
            <a:r>
              <a:rPr lang="en-US" sz="3600"/>
              <a:t>Drinks:</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ell phone&#10;&#10;Description automatically generated">
            <a:extLst>
              <a:ext uri="{FF2B5EF4-FFF2-40B4-BE49-F238E27FC236}">
                <a16:creationId xmlns:a16="http://schemas.microsoft.com/office/drawing/2014/main" id="{DBCD547A-90B5-4BD8-A4E6-5BF78985E16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768" y="1849579"/>
            <a:ext cx="6702552" cy="4256121"/>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BE0B84FB-8A35-4637-8583-0CAD250C6537}"/>
              </a:ext>
            </a:extLst>
          </p:cNvPr>
          <p:cNvSpPr>
            <a:spLocks noGrp="1"/>
          </p:cNvSpPr>
          <p:nvPr>
            <p:ph idx="1"/>
          </p:nvPr>
        </p:nvSpPr>
        <p:spPr>
          <a:xfrm>
            <a:off x="7938752" y="2020824"/>
            <a:ext cx="3455097" cy="3959352"/>
          </a:xfrm>
        </p:spPr>
        <p:txBody>
          <a:bodyPr anchor="ctr">
            <a:normAutofit fontScale="70000" lnSpcReduction="20000"/>
          </a:bodyPr>
          <a:lstStyle/>
          <a:p>
            <a:r>
              <a:rPr lang="en-US" dirty="0"/>
              <a:t>The Drinks Screen fulfills the following system requirements:</a:t>
            </a:r>
          </a:p>
          <a:p>
            <a:pPr lvl="0"/>
            <a:r>
              <a:rPr lang="en-US" dirty="0"/>
              <a:t>After adding the pizzas to the order, customer can choose to go to the drinks and sides screen or go directly to the order confirmation screen</a:t>
            </a:r>
          </a:p>
          <a:p>
            <a:pPr marL="0" indent="0">
              <a:buNone/>
            </a:pPr>
            <a:endParaRPr lang="en-US" dirty="0"/>
          </a:p>
          <a:p>
            <a:r>
              <a:rPr lang="en-US" dirty="0"/>
              <a:t>The Drinks screen provides the following drink options “Small”, “Medium” or “Large” to be added to the cart.</a:t>
            </a:r>
          </a:p>
          <a:p>
            <a:endParaRPr lang="en-US" sz="1800" dirty="0"/>
          </a:p>
        </p:txBody>
      </p:sp>
    </p:spTree>
    <p:extLst>
      <p:ext uri="{BB962C8B-B14F-4D97-AF65-F5344CB8AC3E}">
        <p14:creationId xmlns:p14="http://schemas.microsoft.com/office/powerpoint/2010/main" val="201561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DD3C37-EEB4-4993-9944-DEA5F6D08CD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Schedule and Work Breakdown Structure</a:t>
            </a:r>
          </a:p>
        </p:txBody>
      </p:sp>
      <p:pic>
        <p:nvPicPr>
          <p:cNvPr id="4" name="Content Placeholder 3" descr="A screenshot of a cell phone&#10;&#10;Description automatically generated">
            <a:extLst>
              <a:ext uri="{FF2B5EF4-FFF2-40B4-BE49-F238E27FC236}">
                <a16:creationId xmlns:a16="http://schemas.microsoft.com/office/drawing/2014/main" id="{020F5DDB-509F-4C7A-BFA7-AF55A5D3845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3467" y="2072991"/>
            <a:ext cx="10905066" cy="3598671"/>
          </a:xfrm>
          <a:prstGeom prst="rect">
            <a:avLst/>
          </a:prstGeom>
        </p:spPr>
      </p:pic>
    </p:spTree>
    <p:extLst>
      <p:ext uri="{BB962C8B-B14F-4D97-AF65-F5344CB8AC3E}">
        <p14:creationId xmlns:p14="http://schemas.microsoft.com/office/powerpoint/2010/main" val="4148874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065B9-F9E4-4A42-A512-82006A10DB8C}"/>
              </a:ext>
            </a:extLst>
          </p:cNvPr>
          <p:cNvSpPr>
            <a:spLocks noGrp="1"/>
          </p:cNvSpPr>
          <p:nvPr>
            <p:ph type="title"/>
          </p:nvPr>
        </p:nvSpPr>
        <p:spPr>
          <a:xfrm>
            <a:off x="429768" y="411480"/>
            <a:ext cx="11201400" cy="1106424"/>
          </a:xfrm>
        </p:spPr>
        <p:txBody>
          <a:bodyPr>
            <a:normAutofit/>
          </a:bodyPr>
          <a:lstStyle/>
          <a:p>
            <a:r>
              <a:rPr lang="en-US" sz="3600"/>
              <a:t>Sides </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ell phone&#10;&#10;Description automatically generated">
            <a:extLst>
              <a:ext uri="{FF2B5EF4-FFF2-40B4-BE49-F238E27FC236}">
                <a16:creationId xmlns:a16="http://schemas.microsoft.com/office/drawing/2014/main" id="{8E0F75FB-0D09-4140-88D0-04AC8C990A4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768" y="1849579"/>
            <a:ext cx="6702552" cy="4256121"/>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3F5CCF64-6DDE-4758-87BD-FDE4F52925D9}"/>
              </a:ext>
            </a:extLst>
          </p:cNvPr>
          <p:cNvSpPr>
            <a:spLocks noGrp="1"/>
          </p:cNvSpPr>
          <p:nvPr>
            <p:ph idx="1"/>
          </p:nvPr>
        </p:nvSpPr>
        <p:spPr>
          <a:xfrm>
            <a:off x="7938752" y="2020824"/>
            <a:ext cx="3455097" cy="3959352"/>
          </a:xfrm>
        </p:spPr>
        <p:txBody>
          <a:bodyPr anchor="ctr">
            <a:normAutofit fontScale="70000" lnSpcReduction="20000"/>
          </a:bodyPr>
          <a:lstStyle/>
          <a:p>
            <a:r>
              <a:rPr lang="en-US" dirty="0"/>
              <a:t>The Sides Screen fulfills the following system requirements:</a:t>
            </a:r>
          </a:p>
          <a:p>
            <a:pPr lvl="0"/>
            <a:r>
              <a:rPr lang="en-US" dirty="0"/>
              <a:t>After adding the pizzas to the order, customer can choose to go to the drinks and sides screen or go directly to the order confirmation screen</a:t>
            </a:r>
          </a:p>
          <a:p>
            <a:pPr marL="0" indent="0">
              <a:buNone/>
            </a:pPr>
            <a:endParaRPr lang="en-US" dirty="0"/>
          </a:p>
          <a:p>
            <a:r>
              <a:rPr lang="en-US" dirty="0"/>
              <a:t>The Sides screen allows the user to choose between the following sides “Bread Sticks”, “Bread Bites” or “Cookie” and add the following to the order.</a:t>
            </a:r>
          </a:p>
          <a:p>
            <a:endParaRPr lang="en-US" sz="1800" dirty="0"/>
          </a:p>
        </p:txBody>
      </p:sp>
    </p:spTree>
    <p:extLst>
      <p:ext uri="{BB962C8B-B14F-4D97-AF65-F5344CB8AC3E}">
        <p14:creationId xmlns:p14="http://schemas.microsoft.com/office/powerpoint/2010/main" val="2783737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E3A95-8F6C-4DAB-8AC3-D7786DA95122}"/>
              </a:ext>
            </a:extLst>
          </p:cNvPr>
          <p:cNvSpPr>
            <a:spLocks noGrp="1"/>
          </p:cNvSpPr>
          <p:nvPr>
            <p:ph type="title"/>
          </p:nvPr>
        </p:nvSpPr>
        <p:spPr>
          <a:xfrm>
            <a:off x="429768" y="411480"/>
            <a:ext cx="11201400" cy="1106424"/>
          </a:xfrm>
        </p:spPr>
        <p:txBody>
          <a:bodyPr>
            <a:normAutofit/>
          </a:bodyPr>
          <a:lstStyle/>
          <a:p>
            <a:r>
              <a:rPr lang="en-US" sz="3600" dirty="0"/>
              <a:t>Order Confirmation</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ell phone&#10;&#10;Description automatically generated">
            <a:extLst>
              <a:ext uri="{FF2B5EF4-FFF2-40B4-BE49-F238E27FC236}">
                <a16:creationId xmlns:a16="http://schemas.microsoft.com/office/drawing/2014/main" id="{440112FB-1CD1-4CA4-9918-123DB4E612F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29768" y="1857958"/>
            <a:ext cx="6702552" cy="4239364"/>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7F766CCD-079E-4034-902F-E1843EE932AF}"/>
              </a:ext>
            </a:extLst>
          </p:cNvPr>
          <p:cNvSpPr>
            <a:spLocks noGrp="1"/>
          </p:cNvSpPr>
          <p:nvPr>
            <p:ph idx="1"/>
          </p:nvPr>
        </p:nvSpPr>
        <p:spPr>
          <a:xfrm>
            <a:off x="7938752" y="2020824"/>
            <a:ext cx="3455097" cy="3959352"/>
          </a:xfrm>
        </p:spPr>
        <p:txBody>
          <a:bodyPr anchor="ctr">
            <a:normAutofit fontScale="55000" lnSpcReduction="20000"/>
          </a:bodyPr>
          <a:lstStyle/>
          <a:p>
            <a:r>
              <a:rPr lang="en-US" dirty="0"/>
              <a:t>The Order Confirmation Screen fulfills the following system requirements:</a:t>
            </a:r>
          </a:p>
          <a:p>
            <a:pPr marL="0" indent="0">
              <a:buNone/>
            </a:pPr>
            <a:endParaRPr lang="en-US" dirty="0"/>
          </a:p>
          <a:p>
            <a:pPr lvl="0"/>
            <a:r>
              <a:rPr lang="en-US" dirty="0"/>
              <a:t>When finishing all customization of pizzas, drinks or sides, the customer will be able to review their order in the account confirmation screen. There they will select the payment method and the logistics of the order (Delivery or Pickup). There’s no dining at the restaurant. The system must have three different payment methods: Cash, Card, and Check.</a:t>
            </a:r>
          </a:p>
          <a:p>
            <a:pPr marL="0" indent="0">
              <a:buNone/>
            </a:pPr>
            <a:endParaRPr lang="en-US" dirty="0"/>
          </a:p>
          <a:p>
            <a:r>
              <a:rPr lang="en-US" dirty="0"/>
              <a:t>The Order confirmation screen allows the user to review their itemized order and to select either “delivery or “pickup” as well as to choose between three payment options;” cash”, “card”, or a “check”.</a:t>
            </a:r>
          </a:p>
          <a:p>
            <a:endParaRPr lang="en-US" sz="1800" dirty="0"/>
          </a:p>
        </p:txBody>
      </p:sp>
    </p:spTree>
    <p:extLst>
      <p:ext uri="{BB962C8B-B14F-4D97-AF65-F5344CB8AC3E}">
        <p14:creationId xmlns:p14="http://schemas.microsoft.com/office/powerpoint/2010/main" val="276964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965A-2A71-4972-9FC4-C5F6DE6D97B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800" kern="1200">
                <a:solidFill>
                  <a:schemeClr val="tx1"/>
                </a:solidFill>
                <a:latin typeface="+mj-lt"/>
                <a:ea typeface="+mj-ea"/>
                <a:cs typeface="+mj-cs"/>
              </a:rPr>
              <a:t>Detailed Class Diagrams </a:t>
            </a:r>
          </a:p>
        </p:txBody>
      </p:sp>
      <p:pic>
        <p:nvPicPr>
          <p:cNvPr id="4" name="Content Placeholder 3">
            <a:extLst>
              <a:ext uri="{FF2B5EF4-FFF2-40B4-BE49-F238E27FC236}">
                <a16:creationId xmlns:a16="http://schemas.microsoft.com/office/drawing/2014/main" id="{22FCA9F2-630A-4292-8BEA-44CA8967F23C}"/>
              </a:ext>
            </a:extLst>
          </p:cNvPr>
          <p:cNvPicPr>
            <a:picLocks noGrp="1" noChangeAspect="1"/>
          </p:cNvPicPr>
          <p:nvPr>
            <p:ph idx="1"/>
          </p:nvPr>
        </p:nvPicPr>
        <p:blipFill>
          <a:blip r:embed="rId2"/>
          <a:stretch>
            <a:fillRect/>
          </a:stretch>
        </p:blipFill>
        <p:spPr>
          <a:xfrm>
            <a:off x="838200" y="2296522"/>
            <a:ext cx="10515599" cy="3575304"/>
          </a:xfrm>
          <a:prstGeom prst="rect">
            <a:avLst/>
          </a:prstGeom>
        </p:spPr>
      </p:pic>
    </p:spTree>
    <p:extLst>
      <p:ext uri="{BB962C8B-B14F-4D97-AF65-F5344CB8AC3E}">
        <p14:creationId xmlns:p14="http://schemas.microsoft.com/office/powerpoint/2010/main" val="3138747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C01479-9CF7-4492-AFA0-7A2C5C980CD1}"/>
              </a:ext>
            </a:extLst>
          </p:cNvPr>
          <p:cNvSpPr>
            <a:spLocks noGrp="1"/>
          </p:cNvSpPr>
          <p:nvPr>
            <p:ph idx="1"/>
          </p:nvPr>
        </p:nvSpPr>
        <p:spPr>
          <a:xfrm>
            <a:off x="838200" y="457200"/>
            <a:ext cx="10515600" cy="5719763"/>
          </a:xfrm>
        </p:spPr>
        <p:txBody>
          <a:bodyPr>
            <a:normAutofit fontScale="55000" lnSpcReduction="20000"/>
          </a:bodyPr>
          <a:lstStyle/>
          <a:p>
            <a:pPr marL="0" indent="0">
              <a:buNone/>
            </a:pPr>
            <a:r>
              <a:rPr lang="en-US" b="1" dirty="0"/>
              <a:t>User Class:</a:t>
            </a:r>
            <a:endParaRPr lang="en-US" dirty="0"/>
          </a:p>
          <a:p>
            <a:r>
              <a:rPr lang="en-US" dirty="0"/>
              <a:t>Contains all general information of the user entities that can be either the manager or the customer. It’s an abstract class and is the parent of the Customer and Manager Class. </a:t>
            </a:r>
          </a:p>
          <a:p>
            <a:r>
              <a:rPr lang="en-US" dirty="0"/>
              <a:t>The method Verify Login does a query on the database to see if the data is valid for login.</a:t>
            </a:r>
          </a:p>
          <a:p>
            <a:r>
              <a:rPr lang="en-US" dirty="0"/>
              <a:t>The method Login gets the information of the user and goes to the main menu.</a:t>
            </a:r>
          </a:p>
          <a:p>
            <a:r>
              <a:rPr lang="en-US" dirty="0"/>
              <a:t>The method Logout remove all current information and goes to the first login page.</a:t>
            </a:r>
          </a:p>
          <a:p>
            <a:r>
              <a:rPr lang="en-US" b="1" dirty="0"/>
              <a:t>Customer Class:</a:t>
            </a:r>
            <a:r>
              <a:rPr lang="en-US" dirty="0"/>
              <a:t> Contains all specific information of the client like phone number, name, card information, etc. This class is a child of the User Class. Without the customer class’ information there can’t be an order, or customer account or order confirmation class. Also, an order, customer account, or order confirmation can only have 1 customer, while the customer can have only one customer account, but many orders and order confirmations.</a:t>
            </a:r>
          </a:p>
          <a:p>
            <a:pPr marL="0" indent="0">
              <a:buNone/>
            </a:pPr>
            <a:r>
              <a:rPr lang="en-US" b="1" dirty="0"/>
              <a:t>Manager Class:</a:t>
            </a:r>
            <a:r>
              <a:rPr lang="en-US" dirty="0"/>
              <a:t> Contains all specific information of the manager which is just the username.  This class is a child of the User Class.</a:t>
            </a:r>
          </a:p>
          <a:p>
            <a:r>
              <a:rPr lang="en-US" dirty="0"/>
              <a:t>The method </a:t>
            </a:r>
            <a:r>
              <a:rPr lang="en-US" dirty="0" err="1"/>
              <a:t>UpdateS&amp;TPrices</a:t>
            </a:r>
            <a:r>
              <a:rPr lang="en-US" dirty="0"/>
              <a:t> updates the price information on sizes and toppings.</a:t>
            </a:r>
          </a:p>
          <a:p>
            <a:r>
              <a:rPr lang="en-US" dirty="0"/>
              <a:t>The method </a:t>
            </a:r>
            <a:r>
              <a:rPr lang="en-US" dirty="0" err="1"/>
              <a:t>UpdateD&amp;SPrices</a:t>
            </a:r>
            <a:r>
              <a:rPr lang="en-US" dirty="0"/>
              <a:t> updates the price information on drinks and sides.</a:t>
            </a:r>
          </a:p>
          <a:p>
            <a:r>
              <a:rPr lang="en-US" dirty="0"/>
              <a:t>The method generate report will create a report with the current selection of data.</a:t>
            </a:r>
          </a:p>
          <a:p>
            <a:pPr marL="0" indent="0">
              <a:buNone/>
            </a:pPr>
            <a:r>
              <a:rPr lang="en-US" b="1" dirty="0"/>
              <a:t>Order Class:</a:t>
            </a:r>
            <a:r>
              <a:rPr lang="en-US" dirty="0"/>
              <a:t> Contains all information that an order needs except for the items acquired as those will take place in the Order Confirmation Class.</a:t>
            </a:r>
          </a:p>
          <a:p>
            <a:r>
              <a:rPr lang="en-US" dirty="0"/>
              <a:t>The method Request Information prompts the user for personal or billing information to complete the order if needed.</a:t>
            </a:r>
          </a:p>
          <a:p>
            <a:r>
              <a:rPr lang="en-US" dirty="0"/>
              <a:t>The method Place Order registers the transaction in the database.</a:t>
            </a:r>
          </a:p>
          <a:p>
            <a:pPr marL="0" indent="0">
              <a:buNone/>
            </a:pPr>
            <a:r>
              <a:rPr lang="en-US" b="1" dirty="0"/>
              <a:t>Customer Account Class:</a:t>
            </a:r>
            <a:r>
              <a:rPr lang="en-US" dirty="0"/>
              <a:t> Contains all the information of the customers to enable them to edit their data. It controls all the objects that appear in the view of the Account Configuration Screen.</a:t>
            </a:r>
          </a:p>
          <a:p>
            <a:r>
              <a:rPr lang="en-US" dirty="0"/>
              <a:t>The method Change Pass updates the new password of the user in the database.</a:t>
            </a:r>
          </a:p>
          <a:p>
            <a:r>
              <a:rPr lang="en-US" dirty="0"/>
              <a:t>The method Save Info updates the new personal and billing information of the user in the database.</a:t>
            </a:r>
          </a:p>
        </p:txBody>
      </p:sp>
    </p:spTree>
    <p:extLst>
      <p:ext uri="{BB962C8B-B14F-4D97-AF65-F5344CB8AC3E}">
        <p14:creationId xmlns:p14="http://schemas.microsoft.com/office/powerpoint/2010/main" val="2732476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1D7C1F78-1966-4ADB-8E46-5B7A18F13FBE}"/>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804081"/>
            <a:ext cx="10515600" cy="5102201"/>
          </a:xfrm>
          <a:prstGeom prst="rect">
            <a:avLst/>
          </a:prstGeom>
          <a:noFill/>
        </p:spPr>
      </p:pic>
    </p:spTree>
    <p:extLst>
      <p:ext uri="{BB962C8B-B14F-4D97-AF65-F5344CB8AC3E}">
        <p14:creationId xmlns:p14="http://schemas.microsoft.com/office/powerpoint/2010/main" val="643734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F06E9-3154-4623-916D-5FD2001E8270}"/>
              </a:ext>
            </a:extLst>
          </p:cNvPr>
          <p:cNvSpPr>
            <a:spLocks noGrp="1"/>
          </p:cNvSpPr>
          <p:nvPr>
            <p:ph idx="1"/>
          </p:nvPr>
        </p:nvSpPr>
        <p:spPr>
          <a:xfrm>
            <a:off x="838200" y="568325"/>
            <a:ext cx="10515600" cy="5994400"/>
          </a:xfrm>
        </p:spPr>
        <p:txBody>
          <a:bodyPr>
            <a:normAutofit fontScale="85000" lnSpcReduction="20000"/>
          </a:bodyPr>
          <a:lstStyle/>
          <a:p>
            <a:pPr marL="0" indent="0">
              <a:buNone/>
            </a:pPr>
            <a:r>
              <a:rPr lang="en-US" b="1" dirty="0"/>
              <a:t>Registration Class:</a:t>
            </a:r>
            <a:r>
              <a:rPr lang="en-US" dirty="0"/>
              <a:t> Requests all the information of the customers to enable them to register. It controls all the objects that appear in the view of the Registration Screen.</a:t>
            </a:r>
          </a:p>
          <a:p>
            <a:r>
              <a:rPr lang="en-US" dirty="0"/>
              <a:t>The method Register validates that the inputted data is correct and if it is, registers the information in the database.</a:t>
            </a:r>
          </a:p>
          <a:p>
            <a:pPr marL="0" indent="0">
              <a:buNone/>
            </a:pPr>
            <a:r>
              <a:rPr lang="en-US" b="1" dirty="0"/>
              <a:t>Login Class:</a:t>
            </a:r>
            <a:r>
              <a:rPr lang="en-US" dirty="0"/>
              <a:t> Requests the information needed for a user to login to his or her account. The information requested is phone number and password, if they are already registered. This class also controls the view of all the objects in the Login screen. There can’t be a registration class without the login class because to get to the registration class you must go through the login class.</a:t>
            </a:r>
          </a:p>
          <a:p>
            <a:r>
              <a:rPr lang="en-US" dirty="0"/>
              <a:t>The method Login validates the phone number and password inputted and, if it is correct, gets the information of the user and transitions to the main menu screen.</a:t>
            </a:r>
          </a:p>
          <a:p>
            <a:r>
              <a:rPr lang="en-US" dirty="0"/>
              <a:t>The method </a:t>
            </a:r>
            <a:r>
              <a:rPr lang="en-US" dirty="0" err="1"/>
              <a:t>gotoRegistration</a:t>
            </a:r>
            <a:r>
              <a:rPr lang="en-US" dirty="0"/>
              <a:t> transitions the user to the registration screen.</a:t>
            </a:r>
          </a:p>
          <a:p>
            <a:r>
              <a:rPr lang="en-US" dirty="0"/>
              <a:t>The method </a:t>
            </a:r>
            <a:r>
              <a:rPr lang="en-US" dirty="0" err="1"/>
              <a:t>sendRecoveryPin</a:t>
            </a:r>
            <a:r>
              <a:rPr lang="en-US" dirty="0"/>
              <a:t> opens the prompt to recover the password.</a:t>
            </a:r>
          </a:p>
          <a:p>
            <a:pPr marL="0" indent="0">
              <a:buNone/>
            </a:pPr>
            <a:r>
              <a:rPr lang="en-US" b="1" dirty="0"/>
              <a:t>Main Menu Class:</a:t>
            </a:r>
            <a:r>
              <a:rPr lang="en-US" dirty="0"/>
              <a:t> Controls all the object of the Main Menu Screen.</a:t>
            </a:r>
          </a:p>
          <a:p>
            <a:r>
              <a:rPr lang="en-US" dirty="0"/>
              <a:t>The method </a:t>
            </a:r>
            <a:r>
              <a:rPr lang="en-US" dirty="0" err="1"/>
              <a:t>gotoAccount</a:t>
            </a:r>
            <a:r>
              <a:rPr lang="en-US" dirty="0"/>
              <a:t> transitions the user to the Account Configuration Screen.</a:t>
            </a:r>
          </a:p>
          <a:p>
            <a:r>
              <a:rPr lang="en-US" dirty="0"/>
              <a:t>The method </a:t>
            </a:r>
            <a:r>
              <a:rPr lang="en-US" dirty="0" err="1"/>
              <a:t>gotoBasics</a:t>
            </a:r>
            <a:r>
              <a:rPr lang="en-US" dirty="0"/>
              <a:t> transitions the user to the </a:t>
            </a:r>
            <a:r>
              <a:rPr lang="en-US" dirty="0" err="1"/>
              <a:t>BTmenu</a:t>
            </a:r>
            <a:r>
              <a:rPr lang="en-US" dirty="0"/>
              <a:t>.</a:t>
            </a:r>
          </a:p>
          <a:p>
            <a:endParaRPr lang="en-US" dirty="0"/>
          </a:p>
        </p:txBody>
      </p:sp>
    </p:spTree>
    <p:extLst>
      <p:ext uri="{BB962C8B-B14F-4D97-AF65-F5344CB8AC3E}">
        <p14:creationId xmlns:p14="http://schemas.microsoft.com/office/powerpoint/2010/main" val="1053992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FE521ECC-E42C-484A-97F5-720B1153A5A1}"/>
              </a:ext>
            </a:extLst>
          </p:cNvPr>
          <p:cNvSpPr>
            <a:spLocks noGrp="1"/>
          </p:cNvSpPr>
          <p:nvPr>
            <p:ph idx="1"/>
          </p:nvPr>
        </p:nvSpPr>
        <p:spPr>
          <a:xfrm>
            <a:off x="841248" y="2252870"/>
            <a:ext cx="3412219" cy="3560251"/>
          </a:xfrm>
        </p:spPr>
        <p:txBody>
          <a:bodyPr>
            <a:normAutofit/>
          </a:bodyPr>
          <a:lstStyle/>
          <a:p>
            <a:r>
              <a:rPr lang="en-US" sz="1400" b="1"/>
              <a:t>BTmenu Class:</a:t>
            </a:r>
            <a:r>
              <a:rPr lang="en-US" sz="1400"/>
              <a:t> Controls all the objects of the Basics and Toppings Screen. It has methods for returning to the previous screen, traverse the controls to select and customize the pizza, for adding to the order the desire amount and continue the process of order taking.</a:t>
            </a:r>
          </a:p>
          <a:p>
            <a:r>
              <a:rPr lang="en-US" sz="1400" b="1"/>
              <a:t>DSmenu Class:</a:t>
            </a:r>
            <a:r>
              <a:rPr lang="en-US" sz="1400"/>
              <a:t> Controls all the objects of the Drinks and Sides Screen. It has methods for returning to the previous screen, traverse the controls to select the type of drink and sides the user wants, for adding to the order the desire amount of drinks or sides and to continue to the Order Confirmation String.</a:t>
            </a:r>
          </a:p>
          <a:p>
            <a:endParaRPr lang="en-US" sz="1400"/>
          </a:p>
        </p:txBody>
      </p:sp>
      <p:pic>
        <p:nvPicPr>
          <p:cNvPr id="4" name="Content Placeholder 3" descr="A screenshot of a computer&#10;&#10;Description automatically generated">
            <a:extLst>
              <a:ext uri="{FF2B5EF4-FFF2-40B4-BE49-F238E27FC236}">
                <a16:creationId xmlns:a16="http://schemas.microsoft.com/office/drawing/2014/main" id="{F1544474-FBEA-4A4E-89A7-B965245F56AE}"/>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5120640" y="1822674"/>
            <a:ext cx="6656832" cy="3112068"/>
          </a:xfrm>
          <a:prstGeom prst="rect">
            <a:avLst/>
          </a:prstGeom>
          <a:noFill/>
        </p:spPr>
      </p:pic>
    </p:spTree>
    <p:extLst>
      <p:ext uri="{BB962C8B-B14F-4D97-AF65-F5344CB8AC3E}">
        <p14:creationId xmlns:p14="http://schemas.microsoft.com/office/powerpoint/2010/main" val="680391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B5D47E3B-8CBF-47EF-AD78-52BB13BCD54D}"/>
              </a:ext>
            </a:extLst>
          </p:cNvPr>
          <p:cNvSpPr>
            <a:spLocks noGrp="1"/>
          </p:cNvSpPr>
          <p:nvPr>
            <p:ph idx="1"/>
          </p:nvPr>
        </p:nvSpPr>
        <p:spPr>
          <a:xfrm>
            <a:off x="841248" y="2252870"/>
            <a:ext cx="3412219" cy="3560251"/>
          </a:xfrm>
        </p:spPr>
        <p:txBody>
          <a:bodyPr>
            <a:normAutofit fontScale="47500" lnSpcReduction="20000"/>
          </a:bodyPr>
          <a:lstStyle/>
          <a:p>
            <a:r>
              <a:rPr lang="en-US" b="1" dirty="0"/>
              <a:t>Order Confirmation Class:</a:t>
            </a:r>
            <a:r>
              <a:rPr lang="en-US" dirty="0"/>
              <a:t> Contains all the final information of the order, the user, and the logistic and payment method. Also, controls all the object of the Order Confirmation Screen with methods for returning to the previous page, selecting the payment method, selecting the logistic method (delivery or pickup), removing anything from the order, or continuing with the final payment of the order.</a:t>
            </a:r>
          </a:p>
          <a:p>
            <a:r>
              <a:rPr lang="en-US" dirty="0"/>
              <a:t>All the classes containing menu are associated with each other because they manage related information.</a:t>
            </a:r>
          </a:p>
          <a:p>
            <a:r>
              <a:rPr lang="en-US" dirty="0"/>
              <a:t>The Customer Class is associated with the login, registration, customer account, order, and order confirmation classes.</a:t>
            </a:r>
          </a:p>
          <a:p>
            <a:r>
              <a:rPr lang="en-US" dirty="0"/>
              <a:t>The Main Class: Just initializes the first view which is the Login Class.</a:t>
            </a:r>
          </a:p>
          <a:p>
            <a:pPr marL="0" indent="0">
              <a:buNone/>
            </a:pPr>
            <a:endParaRPr lang="en-US" sz="1700" dirty="0"/>
          </a:p>
        </p:txBody>
      </p:sp>
      <p:pic>
        <p:nvPicPr>
          <p:cNvPr id="4" name="Content Placeholder 3" descr="A screenshot of a computer&#10;&#10;Description automatically generated">
            <a:extLst>
              <a:ext uri="{FF2B5EF4-FFF2-40B4-BE49-F238E27FC236}">
                <a16:creationId xmlns:a16="http://schemas.microsoft.com/office/drawing/2014/main" id="{72B1E7FC-69FD-40D9-AE41-6BD22D8DB40F}"/>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5120640" y="1789389"/>
            <a:ext cx="6656832" cy="3178637"/>
          </a:xfrm>
          <a:prstGeom prst="rect">
            <a:avLst/>
          </a:prstGeom>
          <a:noFill/>
        </p:spPr>
      </p:pic>
    </p:spTree>
    <p:extLst>
      <p:ext uri="{BB962C8B-B14F-4D97-AF65-F5344CB8AC3E}">
        <p14:creationId xmlns:p14="http://schemas.microsoft.com/office/powerpoint/2010/main" val="3409355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9A6478-5793-41F4-AFB2-C64AB889AB28}"/>
              </a:ext>
            </a:extLst>
          </p:cNvPr>
          <p:cNvSpPr>
            <a:spLocks noGrp="1"/>
          </p:cNvSpPr>
          <p:nvPr>
            <p:ph type="title"/>
          </p:nvPr>
        </p:nvSpPr>
        <p:spPr>
          <a:xfrm>
            <a:off x="841247" y="978619"/>
            <a:ext cx="3410712" cy="1106424"/>
          </a:xfrm>
        </p:spPr>
        <p:txBody>
          <a:bodyPr>
            <a:normAutofit/>
          </a:bodyPr>
          <a:lstStyle/>
          <a:p>
            <a:r>
              <a:rPr lang="en-US" sz="2200" dirty="0"/>
              <a:t>Database Table Descriptions</a:t>
            </a:r>
            <a:br>
              <a:rPr lang="en-US" sz="2200" dirty="0"/>
            </a:br>
            <a:br>
              <a:rPr lang="en-US" sz="2200" dirty="0"/>
            </a:br>
            <a:r>
              <a:rPr lang="en-US" sz="2200" dirty="0"/>
              <a:t>Customers </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29DDC9C-25EF-4577-91D6-EFDADDAB0DE0}"/>
              </a:ext>
            </a:extLst>
          </p:cNvPr>
          <p:cNvSpPr>
            <a:spLocks noGrp="1"/>
          </p:cNvSpPr>
          <p:nvPr>
            <p:ph idx="1"/>
          </p:nvPr>
        </p:nvSpPr>
        <p:spPr>
          <a:xfrm>
            <a:off x="841248" y="2252870"/>
            <a:ext cx="3412219" cy="3560251"/>
          </a:xfrm>
        </p:spPr>
        <p:txBody>
          <a:bodyPr>
            <a:normAutofit/>
          </a:bodyPr>
          <a:lstStyle/>
          <a:p>
            <a:r>
              <a:rPr lang="en-US" sz="1100"/>
              <a:t>Fields:</a:t>
            </a:r>
          </a:p>
          <a:p>
            <a:pPr lvl="0"/>
            <a:r>
              <a:rPr lang="en-US" sz="1100"/>
              <a:t>Customer ID (Primary Key) – is the field that is unique to each customer.  It is created to differentiate one customer from another. </a:t>
            </a:r>
          </a:p>
          <a:p>
            <a:pPr lvl="0"/>
            <a:r>
              <a:rPr lang="en-US" sz="1100"/>
              <a:t>First Name – This field stores the first name of each customer that signs up for a user account.  The information is stored in the database. </a:t>
            </a:r>
          </a:p>
          <a:p>
            <a:pPr lvl="0"/>
            <a:r>
              <a:rPr lang="en-US" sz="1100"/>
              <a:t>Last Name – This field stores the last name of each customer that signs up for a user account in the system. </a:t>
            </a:r>
          </a:p>
          <a:p>
            <a:pPr lvl="0"/>
            <a:r>
              <a:rPr lang="en-US" sz="1100"/>
              <a:t>Phone Number – This field stores the phone number of each customer in the system</a:t>
            </a:r>
          </a:p>
          <a:p>
            <a:pPr lvl="0"/>
            <a:r>
              <a:rPr lang="en-US" sz="1100"/>
              <a:t>Password – When a customer makes an account, they must create a password for the account, and it is stored in the password field. </a:t>
            </a:r>
          </a:p>
          <a:p>
            <a:pPr lvl="0"/>
            <a:r>
              <a:rPr lang="en-US" sz="1100"/>
              <a:t>Address – This field saves the home, apartment, office, etc. address of the registered customer.  </a:t>
            </a:r>
          </a:p>
          <a:p>
            <a:endParaRPr lang="en-US" sz="1100"/>
          </a:p>
        </p:txBody>
      </p:sp>
      <p:pic>
        <p:nvPicPr>
          <p:cNvPr id="6" name="Picture 5" descr="A screenshot of a cell phone&#10;&#10;Description automatically generated">
            <a:extLst>
              <a:ext uri="{FF2B5EF4-FFF2-40B4-BE49-F238E27FC236}">
                <a16:creationId xmlns:a16="http://schemas.microsoft.com/office/drawing/2014/main" id="{B009F1DF-D2AA-4399-A2EA-C5498C109360}"/>
              </a:ext>
            </a:extLst>
          </p:cNvPr>
          <p:cNvPicPr/>
          <p:nvPr/>
        </p:nvPicPr>
        <p:blipFill>
          <a:blip r:embed="rId2">
            <a:extLst>
              <a:ext uri="{28A0092B-C50C-407E-A947-70E740481C1C}">
                <a14:useLocalDpi xmlns:a14="http://schemas.microsoft.com/office/drawing/2010/main" val="0"/>
              </a:ext>
            </a:extLst>
          </a:blip>
          <a:stretch>
            <a:fillRect/>
          </a:stretch>
        </p:blipFill>
        <p:spPr>
          <a:xfrm>
            <a:off x="5120640" y="1246265"/>
            <a:ext cx="6656832" cy="4264885"/>
          </a:xfrm>
          <a:prstGeom prst="rect">
            <a:avLst/>
          </a:prstGeom>
        </p:spPr>
      </p:pic>
    </p:spTree>
    <p:extLst>
      <p:ext uri="{BB962C8B-B14F-4D97-AF65-F5344CB8AC3E}">
        <p14:creationId xmlns:p14="http://schemas.microsoft.com/office/powerpoint/2010/main" val="566961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3E6FF-CB38-4D81-BD33-783272EDF16B}"/>
              </a:ext>
            </a:extLst>
          </p:cNvPr>
          <p:cNvSpPr>
            <a:spLocks noGrp="1"/>
          </p:cNvSpPr>
          <p:nvPr>
            <p:ph type="title"/>
          </p:nvPr>
        </p:nvSpPr>
        <p:spPr>
          <a:xfrm>
            <a:off x="838200" y="365125"/>
            <a:ext cx="10515600" cy="1325563"/>
          </a:xfrm>
        </p:spPr>
        <p:txBody>
          <a:bodyPr>
            <a:normAutofit/>
          </a:bodyPr>
          <a:lstStyle/>
          <a:p>
            <a:r>
              <a:rPr lang="en-US" dirty="0"/>
              <a:t>Card – Stores the credit/debit card information of the registered customers. </a:t>
            </a:r>
          </a:p>
        </p:txBody>
      </p:sp>
      <p:sp>
        <p:nvSpPr>
          <p:cNvPr id="3" name="Content Placeholder 2">
            <a:extLst>
              <a:ext uri="{FF2B5EF4-FFF2-40B4-BE49-F238E27FC236}">
                <a16:creationId xmlns:a16="http://schemas.microsoft.com/office/drawing/2014/main" id="{E3B21403-3F42-40A9-8FB1-7E17D8A27D18}"/>
              </a:ext>
            </a:extLst>
          </p:cNvPr>
          <p:cNvSpPr>
            <a:spLocks noGrp="1"/>
          </p:cNvSpPr>
          <p:nvPr>
            <p:ph idx="1"/>
          </p:nvPr>
        </p:nvSpPr>
        <p:spPr>
          <a:xfrm>
            <a:off x="838200" y="1825625"/>
            <a:ext cx="3797807" cy="4351338"/>
          </a:xfrm>
        </p:spPr>
        <p:txBody>
          <a:bodyPr>
            <a:normAutofit/>
          </a:bodyPr>
          <a:lstStyle/>
          <a:p>
            <a:r>
              <a:rPr lang="en-US" sz="1400"/>
              <a:t>Fields: </a:t>
            </a:r>
          </a:p>
          <a:p>
            <a:pPr lvl="0"/>
            <a:r>
              <a:rPr lang="en-US" sz="1400"/>
              <a:t>Card ID (Primary Key) – is the field that is unique to each card and is made to differentiate one card from another.  </a:t>
            </a:r>
          </a:p>
          <a:p>
            <a:pPr lvl="0"/>
            <a:r>
              <a:rPr lang="en-US" sz="1400"/>
              <a:t>Card Number – this holds the 16-digit code combination that comes with all credit/debit cards.</a:t>
            </a:r>
          </a:p>
          <a:p>
            <a:pPr lvl="0"/>
            <a:r>
              <a:rPr lang="en-US" sz="1400"/>
              <a:t>Security Code – holds the 3-digit security code that comes on the back of each credit/debit card. </a:t>
            </a:r>
          </a:p>
          <a:p>
            <a:pPr lvl="0"/>
            <a:r>
              <a:rPr lang="en-US" sz="1400"/>
              <a:t>Expiration Date – lists the expiration date that comes with each credit/debit card the date involves the year and month. </a:t>
            </a:r>
          </a:p>
          <a:p>
            <a:pPr lvl="0"/>
            <a:r>
              <a:rPr lang="en-US" sz="1400"/>
              <a:t>Card Type – this stores what type of credit/debit card the customer is using for example it could be a Mastercard or a Visa. </a:t>
            </a:r>
          </a:p>
          <a:p>
            <a:r>
              <a:rPr lang="en-US" sz="1400"/>
              <a:t>Card Holder Name – this field saves the name written on the credit/debit card. </a:t>
            </a:r>
          </a:p>
          <a:p>
            <a:endParaRPr lang="en-US" sz="1400"/>
          </a:p>
        </p:txBody>
      </p:sp>
      <p:pic>
        <p:nvPicPr>
          <p:cNvPr id="4" name="Picture 3" descr="A screenshot of a cell phone&#10;&#10;Description automatically generated">
            <a:extLst>
              <a:ext uri="{FF2B5EF4-FFF2-40B4-BE49-F238E27FC236}">
                <a16:creationId xmlns:a16="http://schemas.microsoft.com/office/drawing/2014/main" id="{7F217204-0A6D-4173-A628-CF62C1A6A489}"/>
              </a:ext>
            </a:extLst>
          </p:cNvPr>
          <p:cNvPicPr/>
          <p:nvPr/>
        </p:nvPicPr>
        <p:blipFill rotWithShape="1">
          <a:blip r:embed="rId2">
            <a:extLst>
              <a:ext uri="{28A0092B-C50C-407E-A947-70E740481C1C}">
                <a14:useLocalDpi xmlns:a14="http://schemas.microsoft.com/office/drawing/2010/main" val="0"/>
              </a:ext>
            </a:extLst>
          </a:blip>
          <a:srcRect t="39" r="-1" b="986"/>
          <a:stretch/>
        </p:blipFill>
        <p:spPr>
          <a:xfrm>
            <a:off x="5120640" y="1904281"/>
            <a:ext cx="6233160" cy="4272681"/>
          </a:xfrm>
          <a:prstGeom prst="rect">
            <a:avLst/>
          </a:prstGeom>
        </p:spPr>
      </p:pic>
    </p:spTree>
    <p:extLst>
      <p:ext uri="{BB962C8B-B14F-4D97-AF65-F5344CB8AC3E}">
        <p14:creationId xmlns:p14="http://schemas.microsoft.com/office/powerpoint/2010/main" val="138590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0679F6-407A-4BDC-BE61-0471FB0D567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Milestones</a:t>
            </a:r>
          </a:p>
        </p:txBody>
      </p:sp>
      <p:pic>
        <p:nvPicPr>
          <p:cNvPr id="4" name="Content Placeholder 3">
            <a:extLst>
              <a:ext uri="{FF2B5EF4-FFF2-40B4-BE49-F238E27FC236}">
                <a16:creationId xmlns:a16="http://schemas.microsoft.com/office/drawing/2014/main" id="{F5D28662-CCB3-4439-A93B-4F9BC1D238F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30804" y="1675227"/>
            <a:ext cx="9930391" cy="4394199"/>
          </a:xfrm>
          <a:prstGeom prst="rect">
            <a:avLst/>
          </a:prstGeom>
        </p:spPr>
      </p:pic>
    </p:spTree>
    <p:extLst>
      <p:ext uri="{BB962C8B-B14F-4D97-AF65-F5344CB8AC3E}">
        <p14:creationId xmlns:p14="http://schemas.microsoft.com/office/powerpoint/2010/main" val="41300024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8D3ED-342B-471A-940E-3E0E4A7E3E82}"/>
              </a:ext>
            </a:extLst>
          </p:cNvPr>
          <p:cNvSpPr>
            <a:spLocks noGrp="1"/>
          </p:cNvSpPr>
          <p:nvPr>
            <p:ph type="title"/>
          </p:nvPr>
        </p:nvSpPr>
        <p:spPr>
          <a:xfrm>
            <a:off x="838200" y="365125"/>
            <a:ext cx="10515600" cy="1325563"/>
          </a:xfrm>
        </p:spPr>
        <p:txBody>
          <a:bodyPr>
            <a:normAutofit/>
          </a:bodyPr>
          <a:lstStyle/>
          <a:p>
            <a:r>
              <a:rPr lang="en-US" sz="2800" dirty="0"/>
              <a:t>Manager – this table holds the information of the managers username and passwords they need to create to access the system. </a:t>
            </a:r>
          </a:p>
        </p:txBody>
      </p:sp>
      <p:sp>
        <p:nvSpPr>
          <p:cNvPr id="3" name="Content Placeholder 2">
            <a:extLst>
              <a:ext uri="{FF2B5EF4-FFF2-40B4-BE49-F238E27FC236}">
                <a16:creationId xmlns:a16="http://schemas.microsoft.com/office/drawing/2014/main" id="{3D7F1186-F936-4BB1-8755-6F0B19CE2269}"/>
              </a:ext>
            </a:extLst>
          </p:cNvPr>
          <p:cNvSpPr>
            <a:spLocks noGrp="1"/>
          </p:cNvSpPr>
          <p:nvPr>
            <p:ph idx="1"/>
          </p:nvPr>
        </p:nvSpPr>
        <p:spPr>
          <a:xfrm>
            <a:off x="838200" y="1825625"/>
            <a:ext cx="5015484" cy="4351338"/>
          </a:xfrm>
        </p:spPr>
        <p:txBody>
          <a:bodyPr>
            <a:normAutofit/>
          </a:bodyPr>
          <a:lstStyle/>
          <a:p>
            <a:r>
              <a:rPr lang="en-US" sz="2000" dirty="0"/>
              <a:t>Fields: </a:t>
            </a:r>
          </a:p>
          <a:p>
            <a:pPr lvl="0"/>
            <a:r>
              <a:rPr lang="en-US" sz="2000" dirty="0"/>
              <a:t>Manager ID (Primary Key) – is the field that is unique to the manager which is necessary to distinguish one manager from another.  </a:t>
            </a:r>
          </a:p>
          <a:p>
            <a:pPr lvl="0"/>
            <a:r>
              <a:rPr lang="en-US" sz="2000" dirty="0"/>
              <a:t>Username – this is the field that stores the usernames of the managers.</a:t>
            </a:r>
          </a:p>
          <a:p>
            <a:r>
              <a:rPr lang="en-US" sz="2000" dirty="0"/>
              <a:t>Password – this stores the passwords of the managers. </a:t>
            </a:r>
          </a:p>
          <a:p>
            <a:endParaRPr lang="en-US" sz="2000" dirty="0"/>
          </a:p>
        </p:txBody>
      </p:sp>
      <p:pic>
        <p:nvPicPr>
          <p:cNvPr id="5" name="Picture 4">
            <a:extLst>
              <a:ext uri="{FF2B5EF4-FFF2-40B4-BE49-F238E27FC236}">
                <a16:creationId xmlns:a16="http://schemas.microsoft.com/office/drawing/2014/main" id="{53139C02-C326-4CBD-976B-3B0B50FA8A4C}"/>
              </a:ext>
            </a:extLst>
          </p:cNvPr>
          <p:cNvPicPr>
            <a:picLocks noChangeAspect="1"/>
          </p:cNvPicPr>
          <p:nvPr/>
        </p:nvPicPr>
        <p:blipFill>
          <a:blip r:embed="rId2"/>
          <a:stretch>
            <a:fillRect/>
          </a:stretch>
        </p:blipFill>
        <p:spPr>
          <a:xfrm>
            <a:off x="6889156" y="2282853"/>
            <a:ext cx="4388443" cy="2570177"/>
          </a:xfrm>
          <a:prstGeom prst="rect">
            <a:avLst/>
          </a:prstGeom>
        </p:spPr>
      </p:pic>
    </p:spTree>
    <p:extLst>
      <p:ext uri="{BB962C8B-B14F-4D97-AF65-F5344CB8AC3E}">
        <p14:creationId xmlns:p14="http://schemas.microsoft.com/office/powerpoint/2010/main" val="502268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C68-771C-4AE0-92C5-D23CED2041B9}"/>
              </a:ext>
            </a:extLst>
          </p:cNvPr>
          <p:cNvSpPr>
            <a:spLocks noGrp="1"/>
          </p:cNvSpPr>
          <p:nvPr>
            <p:ph type="title"/>
          </p:nvPr>
        </p:nvSpPr>
        <p:spPr>
          <a:xfrm>
            <a:off x="838200" y="365125"/>
            <a:ext cx="10515600" cy="1325563"/>
          </a:xfrm>
        </p:spPr>
        <p:txBody>
          <a:bodyPr>
            <a:normAutofit/>
          </a:bodyPr>
          <a:lstStyle/>
          <a:p>
            <a:r>
              <a:rPr lang="en-US" dirty="0"/>
              <a:t>Pizza – this table helps store the information of the pizzas </a:t>
            </a:r>
          </a:p>
        </p:txBody>
      </p:sp>
      <p:sp>
        <p:nvSpPr>
          <p:cNvPr id="3" name="Content Placeholder 2">
            <a:extLst>
              <a:ext uri="{FF2B5EF4-FFF2-40B4-BE49-F238E27FC236}">
                <a16:creationId xmlns:a16="http://schemas.microsoft.com/office/drawing/2014/main" id="{1CA20AB4-9129-4455-9F65-D8A908F39AD6}"/>
              </a:ext>
            </a:extLst>
          </p:cNvPr>
          <p:cNvSpPr>
            <a:spLocks noGrp="1"/>
          </p:cNvSpPr>
          <p:nvPr>
            <p:ph idx="1"/>
          </p:nvPr>
        </p:nvSpPr>
        <p:spPr>
          <a:xfrm>
            <a:off x="838200" y="1825625"/>
            <a:ext cx="5015484" cy="4351338"/>
          </a:xfrm>
        </p:spPr>
        <p:txBody>
          <a:bodyPr>
            <a:normAutofit/>
          </a:bodyPr>
          <a:lstStyle/>
          <a:p>
            <a:r>
              <a:rPr lang="en-US" sz="1700"/>
              <a:t>Fields: </a:t>
            </a:r>
          </a:p>
          <a:p>
            <a:pPr lvl="0"/>
            <a:r>
              <a:rPr lang="en-US" sz="1700"/>
              <a:t>Pizza ID (Primary Key) – this field is unique to tell the difference between pizzas. </a:t>
            </a:r>
          </a:p>
          <a:p>
            <a:pPr lvl="0"/>
            <a:r>
              <a:rPr lang="en-US" sz="1700"/>
              <a:t>Size ID – this field links to the table Size primary key as they are connected to help with the size of the pizzas.  </a:t>
            </a:r>
          </a:p>
          <a:p>
            <a:pPr lvl="0"/>
            <a:r>
              <a:rPr lang="en-US" sz="1700"/>
              <a:t>Topping ID – this field links to the Topping table primary key which helps tell the pizza toppings</a:t>
            </a:r>
          </a:p>
          <a:p>
            <a:pPr lvl="0"/>
            <a:r>
              <a:rPr lang="en-US" sz="1700"/>
              <a:t>Crust ID – this field links to the Crust table, to tell what type of crust is on the pizza. </a:t>
            </a:r>
          </a:p>
          <a:p>
            <a:pPr lvl="0"/>
            <a:r>
              <a:rPr lang="en-US" sz="1700"/>
              <a:t>Quantity – this field tells the amount of pizzas being ordered. </a:t>
            </a:r>
          </a:p>
          <a:p>
            <a:pPr lvl="0"/>
            <a:r>
              <a:rPr lang="en-US" sz="1700"/>
              <a:t>Order ID – this field links to the Order table which holds the information of the pizza order.</a:t>
            </a:r>
          </a:p>
          <a:p>
            <a:pPr lvl="0"/>
            <a:endParaRPr lang="en-US" sz="1700"/>
          </a:p>
          <a:p>
            <a:endParaRPr lang="en-US" sz="1700"/>
          </a:p>
        </p:txBody>
      </p:sp>
      <p:pic>
        <p:nvPicPr>
          <p:cNvPr id="4" name="Picture 3" descr="A close up of a sign&#10;&#10;Description automatically generated">
            <a:extLst>
              <a:ext uri="{FF2B5EF4-FFF2-40B4-BE49-F238E27FC236}">
                <a16:creationId xmlns:a16="http://schemas.microsoft.com/office/drawing/2014/main" id="{3E8D8F41-E70F-46D8-A164-0245279D2823}"/>
              </a:ext>
            </a:extLst>
          </p:cNvPr>
          <p:cNvPicPr/>
          <p:nvPr/>
        </p:nvPicPr>
        <p:blipFill rotWithShape="1">
          <a:blip r:embed="rId2">
            <a:extLst>
              <a:ext uri="{28A0092B-C50C-407E-A947-70E740481C1C}">
                <a14:useLocalDpi xmlns:a14="http://schemas.microsoft.com/office/drawing/2010/main" val="0"/>
              </a:ext>
            </a:extLst>
          </a:blip>
          <a:srcRect r="-2" b="3333"/>
          <a:stretch/>
        </p:blipFill>
        <p:spPr>
          <a:xfrm>
            <a:off x="6338316" y="1904281"/>
            <a:ext cx="5074070" cy="4272681"/>
          </a:xfrm>
          <a:prstGeom prst="rect">
            <a:avLst/>
          </a:prstGeom>
        </p:spPr>
      </p:pic>
    </p:spTree>
    <p:extLst>
      <p:ext uri="{BB962C8B-B14F-4D97-AF65-F5344CB8AC3E}">
        <p14:creationId xmlns:p14="http://schemas.microsoft.com/office/powerpoint/2010/main" val="1914170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2072-38C8-4A88-ADC0-B73A2E822ECA}"/>
              </a:ext>
            </a:extLst>
          </p:cNvPr>
          <p:cNvSpPr>
            <a:spLocks noGrp="1"/>
          </p:cNvSpPr>
          <p:nvPr>
            <p:ph type="title"/>
          </p:nvPr>
        </p:nvSpPr>
        <p:spPr>
          <a:xfrm>
            <a:off x="838200" y="365125"/>
            <a:ext cx="10515600" cy="1325563"/>
          </a:xfrm>
        </p:spPr>
        <p:txBody>
          <a:bodyPr>
            <a:normAutofit/>
          </a:bodyPr>
          <a:lstStyle/>
          <a:p>
            <a:r>
              <a:rPr lang="en-US" dirty="0"/>
              <a:t>Order – this table holds the customer’s order information. </a:t>
            </a:r>
          </a:p>
        </p:txBody>
      </p:sp>
      <p:sp>
        <p:nvSpPr>
          <p:cNvPr id="3" name="Content Placeholder 2">
            <a:extLst>
              <a:ext uri="{FF2B5EF4-FFF2-40B4-BE49-F238E27FC236}">
                <a16:creationId xmlns:a16="http://schemas.microsoft.com/office/drawing/2014/main" id="{2EF02080-CE98-4E1B-8466-03427C3F444C}"/>
              </a:ext>
            </a:extLst>
          </p:cNvPr>
          <p:cNvSpPr>
            <a:spLocks noGrp="1"/>
          </p:cNvSpPr>
          <p:nvPr>
            <p:ph idx="1"/>
          </p:nvPr>
        </p:nvSpPr>
        <p:spPr>
          <a:xfrm>
            <a:off x="838200" y="1825625"/>
            <a:ext cx="5015484" cy="4351338"/>
          </a:xfrm>
        </p:spPr>
        <p:txBody>
          <a:bodyPr>
            <a:normAutofit/>
          </a:bodyPr>
          <a:lstStyle/>
          <a:p>
            <a:r>
              <a:rPr lang="en-US" sz="1700"/>
              <a:t>Fields: </a:t>
            </a:r>
          </a:p>
          <a:p>
            <a:pPr lvl="0"/>
            <a:r>
              <a:rPr lang="en-US" sz="1700"/>
              <a:t>Order ID (Primary Key) – this field is unique so that the database system can tell the difference between orders because some orders might come out the same.  </a:t>
            </a:r>
          </a:p>
          <a:p>
            <a:pPr lvl="0"/>
            <a:r>
              <a:rPr lang="en-US" sz="1700"/>
              <a:t>Customer ID – this field links to the Customer table </a:t>
            </a:r>
          </a:p>
          <a:p>
            <a:pPr lvl="0"/>
            <a:r>
              <a:rPr lang="en-US" sz="1700"/>
              <a:t>Pmethod ID – this field links to the Payment Method table. </a:t>
            </a:r>
          </a:p>
          <a:p>
            <a:pPr lvl="0"/>
            <a:r>
              <a:rPr lang="en-US" sz="1700"/>
              <a:t>Lmethod ID – this field links to the Logistics table </a:t>
            </a:r>
          </a:p>
          <a:p>
            <a:pPr lvl="0"/>
            <a:r>
              <a:rPr lang="en-US" sz="1700"/>
              <a:t>Date – this field stores the date of the order. </a:t>
            </a:r>
          </a:p>
          <a:p>
            <a:pPr lvl="0"/>
            <a:r>
              <a:rPr lang="en-US" sz="1700"/>
              <a:t>Time – this field stores the time of the table. </a:t>
            </a:r>
          </a:p>
          <a:p>
            <a:pPr lvl="0"/>
            <a:r>
              <a:rPr lang="en-US" sz="1700"/>
              <a:t>Total Price – this field holds the total price of the customer’s order. </a:t>
            </a:r>
          </a:p>
          <a:p>
            <a:endParaRPr lang="en-US" sz="1700"/>
          </a:p>
        </p:txBody>
      </p:sp>
      <p:pic>
        <p:nvPicPr>
          <p:cNvPr id="4" name="Picture 3" descr="A screenshot of a cell phone&#10;&#10;Description automatically generated">
            <a:extLst>
              <a:ext uri="{FF2B5EF4-FFF2-40B4-BE49-F238E27FC236}">
                <a16:creationId xmlns:a16="http://schemas.microsoft.com/office/drawing/2014/main" id="{3B91AFD9-5201-4DFA-8660-3D993F3ECD61}"/>
              </a:ext>
            </a:extLst>
          </p:cNvPr>
          <p:cNvPicPr/>
          <p:nvPr/>
        </p:nvPicPr>
        <p:blipFill rotWithShape="1">
          <a:blip r:embed="rId2">
            <a:extLst>
              <a:ext uri="{28A0092B-C50C-407E-A947-70E740481C1C}">
                <a14:useLocalDpi xmlns:a14="http://schemas.microsoft.com/office/drawing/2010/main" val="0"/>
              </a:ext>
            </a:extLst>
          </a:blip>
          <a:srcRect t="2034" r="-2" b="9019"/>
          <a:stretch/>
        </p:blipFill>
        <p:spPr>
          <a:xfrm>
            <a:off x="6338316" y="1904281"/>
            <a:ext cx="5074070" cy="4272681"/>
          </a:xfrm>
          <a:prstGeom prst="rect">
            <a:avLst/>
          </a:prstGeom>
        </p:spPr>
      </p:pic>
    </p:spTree>
    <p:extLst>
      <p:ext uri="{BB962C8B-B14F-4D97-AF65-F5344CB8AC3E}">
        <p14:creationId xmlns:p14="http://schemas.microsoft.com/office/powerpoint/2010/main" val="3153153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1F53-D8D1-47A0-B974-440323339343}"/>
              </a:ext>
            </a:extLst>
          </p:cNvPr>
          <p:cNvSpPr>
            <a:spLocks noGrp="1"/>
          </p:cNvSpPr>
          <p:nvPr>
            <p:ph type="title"/>
          </p:nvPr>
        </p:nvSpPr>
        <p:spPr>
          <a:xfrm>
            <a:off x="960100" y="978102"/>
            <a:ext cx="10588434" cy="1062644"/>
          </a:xfrm>
        </p:spPr>
        <p:txBody>
          <a:bodyPr anchor="b">
            <a:normAutofit/>
          </a:bodyPr>
          <a:lstStyle/>
          <a:p>
            <a:r>
              <a:rPr lang="en-US" sz="2100"/>
              <a:t>Table: Crust – this table holds the crust types available in Mom &amp; Pop’s pizza restaurant</a:t>
            </a:r>
            <a:br>
              <a:rPr lang="en-US" sz="2100"/>
            </a:br>
            <a:endParaRPr lang="en-US" sz="2100"/>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C9831C8-8062-4F3A-A09E-ACBBAE27D868}"/>
              </a:ext>
            </a:extLst>
          </p:cNvPr>
          <p:cNvPicPr/>
          <p:nvPr/>
        </p:nvPicPr>
        <p:blipFill>
          <a:blip r:embed="rId2">
            <a:extLst>
              <a:ext uri="{28A0092B-C50C-407E-A947-70E740481C1C}">
                <a14:useLocalDpi xmlns:a14="http://schemas.microsoft.com/office/drawing/2010/main" val="0"/>
              </a:ext>
            </a:extLst>
          </a:blip>
          <a:stretch>
            <a:fillRect/>
          </a:stretch>
        </p:blipFill>
        <p:spPr>
          <a:xfrm>
            <a:off x="1114023" y="2811104"/>
            <a:ext cx="3366480" cy="1849897"/>
          </a:xfrm>
          <a:prstGeom prst="rect">
            <a:avLst/>
          </a:prstGeom>
        </p:spPr>
      </p:pic>
      <p:sp>
        <p:nvSpPr>
          <p:cNvPr id="3" name="Content Placeholder 2">
            <a:extLst>
              <a:ext uri="{FF2B5EF4-FFF2-40B4-BE49-F238E27FC236}">
                <a16:creationId xmlns:a16="http://schemas.microsoft.com/office/drawing/2014/main" id="{BFB36EEF-5D42-4B4E-BC7C-DA134C9B5F33}"/>
              </a:ext>
            </a:extLst>
          </p:cNvPr>
          <p:cNvSpPr>
            <a:spLocks noGrp="1"/>
          </p:cNvSpPr>
          <p:nvPr>
            <p:ph idx="1"/>
          </p:nvPr>
        </p:nvSpPr>
        <p:spPr>
          <a:xfrm>
            <a:off x="4955354" y="2682433"/>
            <a:ext cx="6282169" cy="3215749"/>
          </a:xfrm>
        </p:spPr>
        <p:txBody>
          <a:bodyPr>
            <a:normAutofit/>
          </a:bodyPr>
          <a:lstStyle/>
          <a:p>
            <a:r>
              <a:rPr lang="en-US" sz="2400"/>
              <a:t>Fields: </a:t>
            </a:r>
          </a:p>
          <a:p>
            <a:pPr lvl="0"/>
            <a:r>
              <a:rPr lang="en-US" sz="2400"/>
              <a:t>Crust ID (Primary Key) – field is unique and necessary for the table.</a:t>
            </a:r>
          </a:p>
          <a:p>
            <a:pPr lvl="0"/>
            <a:r>
              <a:rPr lang="en-US" sz="2400"/>
              <a:t>Name – stores the names of the crusts available for the pizzas which are thin, regular, and pan. </a:t>
            </a:r>
          </a:p>
          <a:p>
            <a:endParaRPr lang="en-US" sz="2400"/>
          </a:p>
        </p:txBody>
      </p:sp>
    </p:spTree>
    <p:extLst>
      <p:ext uri="{BB962C8B-B14F-4D97-AF65-F5344CB8AC3E}">
        <p14:creationId xmlns:p14="http://schemas.microsoft.com/office/powerpoint/2010/main" val="2054922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6339B3-68B9-4F45-98ED-BB35FA357E5A}"/>
              </a:ext>
            </a:extLst>
          </p:cNvPr>
          <p:cNvSpPr>
            <a:spLocks noGrp="1"/>
          </p:cNvSpPr>
          <p:nvPr>
            <p:ph idx="1"/>
          </p:nvPr>
        </p:nvSpPr>
        <p:spPr>
          <a:xfrm>
            <a:off x="821515" y="809626"/>
            <a:ext cx="6204984" cy="4939054"/>
          </a:xfrm>
        </p:spPr>
        <p:txBody>
          <a:bodyPr>
            <a:normAutofit/>
          </a:bodyPr>
          <a:lstStyle/>
          <a:p>
            <a:r>
              <a:rPr lang="en-US" sz="1500" dirty="0"/>
              <a:t>Table: Payment Method – this table stores the payment method process </a:t>
            </a:r>
          </a:p>
          <a:p>
            <a:r>
              <a:rPr lang="en-US" sz="1500" dirty="0"/>
              <a:t>Fields: </a:t>
            </a:r>
          </a:p>
          <a:p>
            <a:pPr lvl="0"/>
            <a:r>
              <a:rPr lang="en-US" sz="1500" dirty="0" err="1"/>
              <a:t>Pmethod</a:t>
            </a:r>
            <a:r>
              <a:rPr lang="en-US" sz="1500" dirty="0"/>
              <a:t> ID (Primary Key) – this field is unique and helps differentiate the payment methods. </a:t>
            </a:r>
          </a:p>
          <a:p>
            <a:pPr lvl="0"/>
            <a:r>
              <a:rPr lang="en-US" sz="1500" dirty="0"/>
              <a:t>Name – this holds the different payment methods, cash, credit/debit card and checks</a:t>
            </a:r>
          </a:p>
          <a:p>
            <a:pPr marL="0" lvl="0" indent="0">
              <a:buNone/>
            </a:pPr>
            <a:endParaRPr lang="en-US" sz="1500" dirty="0"/>
          </a:p>
          <a:p>
            <a:r>
              <a:rPr lang="en-US" sz="1500" dirty="0"/>
              <a:t>Table: Logistics – this table runs the data of the system</a:t>
            </a:r>
          </a:p>
          <a:p>
            <a:r>
              <a:rPr lang="en-US" sz="1500" dirty="0"/>
              <a:t>Fields: </a:t>
            </a:r>
          </a:p>
          <a:p>
            <a:pPr lvl="0"/>
            <a:r>
              <a:rPr lang="en-US" sz="1500" dirty="0" err="1"/>
              <a:t>Lmethod</a:t>
            </a:r>
            <a:r>
              <a:rPr lang="en-US" sz="1500" dirty="0"/>
              <a:t> ID (Primary Key) – this field is unique and necessary for the table.</a:t>
            </a:r>
          </a:p>
          <a:p>
            <a:pPr lvl="0"/>
            <a:r>
              <a:rPr lang="en-US" sz="1500" dirty="0"/>
              <a:t>Name – this field holds the names of the logistics of the table. </a:t>
            </a:r>
          </a:p>
          <a:p>
            <a:pPr marL="0" indent="0">
              <a:buNone/>
            </a:pPr>
            <a:endParaRPr lang="en-US" sz="1500" dirty="0"/>
          </a:p>
        </p:txBody>
      </p:sp>
      <p:pic>
        <p:nvPicPr>
          <p:cNvPr id="4" name="Picture 3">
            <a:extLst>
              <a:ext uri="{FF2B5EF4-FFF2-40B4-BE49-F238E27FC236}">
                <a16:creationId xmlns:a16="http://schemas.microsoft.com/office/drawing/2014/main" id="{965EAC08-404D-4D73-9BCB-1E3C5D60ACD9}"/>
              </a:ext>
            </a:extLst>
          </p:cNvPr>
          <p:cNvPicPr/>
          <p:nvPr/>
        </p:nvPicPr>
        <p:blipFill>
          <a:blip r:embed="rId2">
            <a:extLst>
              <a:ext uri="{28A0092B-C50C-407E-A947-70E740481C1C}">
                <a14:useLocalDpi xmlns:a14="http://schemas.microsoft.com/office/drawing/2010/main" val="0"/>
              </a:ext>
            </a:extLst>
          </a:blip>
          <a:stretch>
            <a:fillRect/>
          </a:stretch>
        </p:blipFill>
        <p:spPr>
          <a:xfrm>
            <a:off x="7829551" y="424937"/>
            <a:ext cx="4042409" cy="204994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7B8809C-22FE-4901-BFEA-EF4AF0713BD3}"/>
              </a:ext>
            </a:extLst>
          </p:cNvPr>
          <p:cNvPicPr/>
          <p:nvPr/>
        </p:nvPicPr>
        <p:blipFill>
          <a:blip r:embed="rId3">
            <a:extLst>
              <a:ext uri="{28A0092B-C50C-407E-A947-70E740481C1C}">
                <a14:useLocalDpi xmlns:a14="http://schemas.microsoft.com/office/drawing/2010/main" val="0"/>
              </a:ext>
            </a:extLst>
          </a:blip>
          <a:stretch>
            <a:fillRect/>
          </a:stretch>
        </p:blipFill>
        <p:spPr>
          <a:xfrm>
            <a:off x="7829551" y="3351308"/>
            <a:ext cx="4042410" cy="2344228"/>
          </a:xfrm>
          <a:prstGeom prst="rect">
            <a:avLst/>
          </a:prstGeom>
        </p:spPr>
      </p:pic>
    </p:spTree>
    <p:extLst>
      <p:ext uri="{BB962C8B-B14F-4D97-AF65-F5344CB8AC3E}">
        <p14:creationId xmlns:p14="http://schemas.microsoft.com/office/powerpoint/2010/main" val="2192933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5F030F-7F2E-4977-B446-EE354E0282BB}"/>
              </a:ext>
            </a:extLst>
          </p:cNvPr>
          <p:cNvSpPr>
            <a:spLocks noGrp="1"/>
          </p:cNvSpPr>
          <p:nvPr>
            <p:ph idx="1"/>
          </p:nvPr>
        </p:nvSpPr>
        <p:spPr>
          <a:xfrm>
            <a:off x="821515" y="640082"/>
            <a:ext cx="6204984" cy="5108598"/>
          </a:xfrm>
        </p:spPr>
        <p:txBody>
          <a:bodyPr>
            <a:normAutofit/>
          </a:bodyPr>
          <a:lstStyle/>
          <a:p>
            <a:pPr marL="0" indent="0">
              <a:buNone/>
            </a:pPr>
            <a:r>
              <a:rPr lang="en-US" sz="1300" dirty="0"/>
              <a:t>Table: Size – this table holds the different sizes of the pizza. </a:t>
            </a:r>
          </a:p>
          <a:p>
            <a:pPr marL="0" indent="0">
              <a:buNone/>
            </a:pPr>
            <a:r>
              <a:rPr lang="en-US" sz="1300" dirty="0"/>
              <a:t>Fields: </a:t>
            </a:r>
          </a:p>
          <a:p>
            <a:pPr lvl="0"/>
            <a:r>
              <a:rPr lang="en-US" sz="1300" dirty="0"/>
              <a:t>Size ID (Primary Key) – this field is unique and tells the different sizes.</a:t>
            </a:r>
          </a:p>
          <a:p>
            <a:pPr lvl="0"/>
            <a:r>
              <a:rPr lang="en-US" sz="1300" dirty="0"/>
              <a:t>Name – this field holds the name of the sizes like small, medium, large, extra-large.</a:t>
            </a:r>
          </a:p>
          <a:p>
            <a:pPr lvl="0"/>
            <a:r>
              <a:rPr lang="en-US" sz="1300" dirty="0"/>
              <a:t>Price – this field holds the price of the different sizes of pizza.</a:t>
            </a:r>
          </a:p>
          <a:p>
            <a:pPr marL="0" lvl="0" indent="0">
              <a:buNone/>
            </a:pPr>
            <a:endParaRPr lang="en-US" sz="1300" dirty="0"/>
          </a:p>
          <a:p>
            <a:pPr marL="0" indent="0">
              <a:buNone/>
            </a:pPr>
            <a:r>
              <a:rPr lang="en-US" sz="1300" dirty="0"/>
              <a:t>Table: Toppings – this table stores the pizza toppings</a:t>
            </a:r>
          </a:p>
          <a:p>
            <a:pPr marL="0" indent="0">
              <a:buNone/>
            </a:pPr>
            <a:r>
              <a:rPr lang="en-US" sz="1300" dirty="0"/>
              <a:t>Fields: </a:t>
            </a:r>
          </a:p>
          <a:p>
            <a:pPr lvl="0"/>
            <a:r>
              <a:rPr lang="en-US" sz="1300" dirty="0"/>
              <a:t>Topping ID (Primary Key) – this field is unique and tells the difference between toppings.</a:t>
            </a:r>
          </a:p>
          <a:p>
            <a:pPr lvl="0"/>
            <a:r>
              <a:rPr lang="en-US" sz="1300" dirty="0"/>
              <a:t>Name – this field holds the names of the toppings for example peperoni, cheese, etc.</a:t>
            </a:r>
          </a:p>
          <a:p>
            <a:pPr lvl="0"/>
            <a:r>
              <a:rPr lang="en-US" sz="1300" dirty="0"/>
              <a:t>Type – this field holds the different type of toppings like meats and non-meats.</a:t>
            </a:r>
          </a:p>
          <a:p>
            <a:pPr marL="0" indent="0">
              <a:buNone/>
            </a:pPr>
            <a:endParaRPr lang="en-US" sz="1300" dirty="0"/>
          </a:p>
        </p:txBody>
      </p:sp>
      <p:pic>
        <p:nvPicPr>
          <p:cNvPr id="5" name="Picture 4" descr="A screenshot of a cell phone&#10;&#10;Description automatically generated">
            <a:extLst>
              <a:ext uri="{FF2B5EF4-FFF2-40B4-BE49-F238E27FC236}">
                <a16:creationId xmlns:a16="http://schemas.microsoft.com/office/drawing/2014/main" id="{5B232E95-71FB-4BA2-96CF-C2CA8BED08D0}"/>
              </a:ext>
            </a:extLst>
          </p:cNvPr>
          <p:cNvPicPr/>
          <p:nvPr/>
        </p:nvPicPr>
        <p:blipFill>
          <a:blip r:embed="rId2">
            <a:extLst>
              <a:ext uri="{28A0092B-C50C-407E-A947-70E740481C1C}">
                <a14:useLocalDpi xmlns:a14="http://schemas.microsoft.com/office/drawing/2010/main" val="0"/>
              </a:ext>
            </a:extLst>
          </a:blip>
          <a:stretch>
            <a:fillRect/>
          </a:stretch>
        </p:blipFill>
        <p:spPr>
          <a:xfrm>
            <a:off x="7829552" y="496683"/>
            <a:ext cx="4042409" cy="2268401"/>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CB83BE2-5F67-4CA2-887B-EC122C0E8120}"/>
              </a:ext>
            </a:extLst>
          </p:cNvPr>
          <p:cNvPicPr/>
          <p:nvPr/>
        </p:nvPicPr>
        <p:blipFill>
          <a:blip r:embed="rId3">
            <a:extLst>
              <a:ext uri="{28A0092B-C50C-407E-A947-70E740481C1C}">
                <a14:useLocalDpi xmlns:a14="http://schemas.microsoft.com/office/drawing/2010/main" val="0"/>
              </a:ext>
            </a:extLst>
          </a:blip>
          <a:stretch>
            <a:fillRect/>
          </a:stretch>
        </p:blipFill>
        <p:spPr>
          <a:xfrm>
            <a:off x="7829551" y="3140493"/>
            <a:ext cx="4042410" cy="2765858"/>
          </a:xfrm>
          <a:prstGeom prst="rect">
            <a:avLst/>
          </a:prstGeom>
        </p:spPr>
      </p:pic>
    </p:spTree>
    <p:extLst>
      <p:ext uri="{BB962C8B-B14F-4D97-AF65-F5344CB8AC3E}">
        <p14:creationId xmlns:p14="http://schemas.microsoft.com/office/powerpoint/2010/main" val="3895775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C2382F-F149-40CB-89B9-BED3091D30D4}"/>
              </a:ext>
            </a:extLst>
          </p:cNvPr>
          <p:cNvSpPr>
            <a:spLocks noGrp="1"/>
          </p:cNvSpPr>
          <p:nvPr>
            <p:ph idx="1"/>
          </p:nvPr>
        </p:nvSpPr>
        <p:spPr>
          <a:xfrm>
            <a:off x="821515" y="790576"/>
            <a:ext cx="6204984" cy="4958104"/>
          </a:xfrm>
        </p:spPr>
        <p:txBody>
          <a:bodyPr>
            <a:normAutofit/>
          </a:bodyPr>
          <a:lstStyle/>
          <a:p>
            <a:pPr marL="0" indent="0">
              <a:buNone/>
            </a:pPr>
            <a:r>
              <a:rPr lang="en-US" sz="1100" dirty="0"/>
              <a:t>Table: Drinks – this table holds the different drink options available.</a:t>
            </a:r>
          </a:p>
          <a:p>
            <a:pPr marL="0" indent="0">
              <a:buNone/>
            </a:pPr>
            <a:r>
              <a:rPr lang="en-US" sz="1100" dirty="0"/>
              <a:t>Fields: </a:t>
            </a:r>
          </a:p>
          <a:p>
            <a:pPr lvl="0"/>
            <a:r>
              <a:rPr lang="en-US" sz="1100" dirty="0"/>
              <a:t>Drink ID (Primary Key) – this field is unique and tells the difference between drinks.</a:t>
            </a:r>
          </a:p>
          <a:p>
            <a:pPr lvl="0"/>
            <a:r>
              <a:rPr lang="en-US" sz="1100" dirty="0"/>
              <a:t>Name – this field holds the name of the drinks.</a:t>
            </a:r>
          </a:p>
          <a:p>
            <a:pPr lvl="0"/>
            <a:r>
              <a:rPr lang="en-US" sz="1100" dirty="0"/>
              <a:t>Price – this field holds the price of the drinks. </a:t>
            </a:r>
          </a:p>
          <a:p>
            <a:pPr lvl="0"/>
            <a:r>
              <a:rPr lang="en-US" sz="1100" dirty="0"/>
              <a:t>Order ID – this field links to the Order table. </a:t>
            </a:r>
          </a:p>
          <a:p>
            <a:pPr marL="0" lvl="0" indent="0">
              <a:buNone/>
            </a:pPr>
            <a:endParaRPr lang="en-US" sz="1100" dirty="0"/>
          </a:p>
          <a:p>
            <a:pPr marL="0" indent="0">
              <a:buNone/>
            </a:pPr>
            <a:r>
              <a:rPr lang="en-US" sz="1100" dirty="0"/>
              <a:t>Table: Sides – this table holds the different menu option sides available at the restaurant.  </a:t>
            </a:r>
          </a:p>
          <a:p>
            <a:pPr marL="0" indent="0">
              <a:buNone/>
            </a:pPr>
            <a:r>
              <a:rPr lang="en-US" sz="1100" dirty="0"/>
              <a:t>Fields: </a:t>
            </a:r>
          </a:p>
          <a:p>
            <a:pPr lvl="0"/>
            <a:r>
              <a:rPr lang="en-US" sz="1100" dirty="0"/>
              <a:t>Sides ID (Primary Key) – this field is unique to the table and it differentiates the sides from one another. </a:t>
            </a:r>
          </a:p>
          <a:p>
            <a:pPr lvl="0"/>
            <a:r>
              <a:rPr lang="en-US" sz="1100" dirty="0"/>
              <a:t>Name – this field holds the name of the sides available </a:t>
            </a:r>
          </a:p>
          <a:p>
            <a:pPr lvl="0"/>
            <a:r>
              <a:rPr lang="en-US" sz="1100" dirty="0"/>
              <a:t>Price – this field names the price of the sides. </a:t>
            </a:r>
          </a:p>
          <a:p>
            <a:pPr lvl="0"/>
            <a:r>
              <a:rPr lang="en-US" sz="1100" dirty="0"/>
              <a:t>Order ID – this field links to the Order table. </a:t>
            </a:r>
          </a:p>
          <a:p>
            <a:pPr marL="0" indent="0">
              <a:buNone/>
            </a:pPr>
            <a:endParaRPr lang="en-US" sz="1100" dirty="0"/>
          </a:p>
        </p:txBody>
      </p:sp>
      <p:pic>
        <p:nvPicPr>
          <p:cNvPr id="4" name="Picture 3" descr="A close up of a sign&#10;&#10;Description automatically generated">
            <a:extLst>
              <a:ext uri="{FF2B5EF4-FFF2-40B4-BE49-F238E27FC236}">
                <a16:creationId xmlns:a16="http://schemas.microsoft.com/office/drawing/2014/main" id="{92575BA2-0506-47B0-873B-248C6AC08C4B}"/>
              </a:ext>
            </a:extLst>
          </p:cNvPr>
          <p:cNvPicPr/>
          <p:nvPr/>
        </p:nvPicPr>
        <p:blipFill>
          <a:blip r:embed="rId2">
            <a:extLst>
              <a:ext uri="{28A0092B-C50C-407E-A947-70E740481C1C}">
                <a14:useLocalDpi xmlns:a14="http://schemas.microsoft.com/office/drawing/2010/main" val="0"/>
              </a:ext>
            </a:extLst>
          </a:blip>
          <a:stretch>
            <a:fillRect/>
          </a:stretch>
        </p:blipFill>
        <p:spPr>
          <a:xfrm>
            <a:off x="8278221" y="306909"/>
            <a:ext cx="3145069" cy="2286000"/>
          </a:xfrm>
          <a:prstGeom prst="rect">
            <a:avLst/>
          </a:prstGeom>
        </p:spPr>
      </p:pic>
      <p:pic>
        <p:nvPicPr>
          <p:cNvPr id="5" name="Picture 4" descr="A close up of a sign&#10;&#10;Description automatically generated">
            <a:extLst>
              <a:ext uri="{FF2B5EF4-FFF2-40B4-BE49-F238E27FC236}">
                <a16:creationId xmlns:a16="http://schemas.microsoft.com/office/drawing/2014/main" id="{3F9A6A1C-A490-4920-AEAF-EB33124A53A7}"/>
              </a:ext>
            </a:extLst>
          </p:cNvPr>
          <p:cNvPicPr/>
          <p:nvPr/>
        </p:nvPicPr>
        <p:blipFill>
          <a:blip r:embed="rId3">
            <a:extLst>
              <a:ext uri="{28A0092B-C50C-407E-A947-70E740481C1C}">
                <a14:useLocalDpi xmlns:a14="http://schemas.microsoft.com/office/drawing/2010/main" val="0"/>
              </a:ext>
            </a:extLst>
          </a:blip>
          <a:stretch>
            <a:fillRect/>
          </a:stretch>
        </p:blipFill>
        <p:spPr>
          <a:xfrm>
            <a:off x="7829551" y="2889846"/>
            <a:ext cx="4042410" cy="3267152"/>
          </a:xfrm>
          <a:prstGeom prst="rect">
            <a:avLst/>
          </a:prstGeom>
        </p:spPr>
      </p:pic>
    </p:spTree>
    <p:extLst>
      <p:ext uri="{BB962C8B-B14F-4D97-AF65-F5344CB8AC3E}">
        <p14:creationId xmlns:p14="http://schemas.microsoft.com/office/powerpoint/2010/main" val="2103994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15B11-DA52-4EA2-82E0-9653BBCA96F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Gantt Chart </a:t>
            </a:r>
          </a:p>
        </p:txBody>
      </p:sp>
      <p:pic>
        <p:nvPicPr>
          <p:cNvPr id="4" name="Content Placeholder 3" descr="A screenshot of a social media post&#10;&#10;Description automatically generated">
            <a:extLst>
              <a:ext uri="{FF2B5EF4-FFF2-40B4-BE49-F238E27FC236}">
                <a16:creationId xmlns:a16="http://schemas.microsoft.com/office/drawing/2014/main" id="{328E3743-AB13-433B-AC0A-1540EFD4DC3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3467" y="2141147"/>
            <a:ext cx="10905066" cy="3462359"/>
          </a:xfrm>
          <a:prstGeom prst="rect">
            <a:avLst/>
          </a:prstGeom>
        </p:spPr>
      </p:pic>
    </p:spTree>
    <p:extLst>
      <p:ext uri="{BB962C8B-B14F-4D97-AF65-F5344CB8AC3E}">
        <p14:creationId xmlns:p14="http://schemas.microsoft.com/office/powerpoint/2010/main" val="3315609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13BC-5F00-4E27-ADB4-652208CA6D28}"/>
              </a:ext>
            </a:extLst>
          </p:cNvPr>
          <p:cNvSpPr>
            <a:spLocks noGrp="1"/>
          </p:cNvSpPr>
          <p:nvPr>
            <p:ph type="title"/>
          </p:nvPr>
        </p:nvSpPr>
        <p:spPr/>
        <p:txBody>
          <a:bodyPr/>
          <a:lstStyle/>
          <a:p>
            <a:r>
              <a:rPr lang="en-US" dirty="0"/>
              <a:t>Team Roles </a:t>
            </a:r>
          </a:p>
        </p:txBody>
      </p:sp>
      <p:sp>
        <p:nvSpPr>
          <p:cNvPr id="3" name="Content Placeholder 2">
            <a:extLst>
              <a:ext uri="{FF2B5EF4-FFF2-40B4-BE49-F238E27FC236}">
                <a16:creationId xmlns:a16="http://schemas.microsoft.com/office/drawing/2014/main" id="{C8C1DD04-5F59-44A0-9C16-87400C8DD74F}"/>
              </a:ext>
            </a:extLst>
          </p:cNvPr>
          <p:cNvSpPr>
            <a:spLocks noGrp="1"/>
          </p:cNvSpPr>
          <p:nvPr>
            <p:ph idx="1"/>
          </p:nvPr>
        </p:nvSpPr>
        <p:spPr/>
        <p:txBody>
          <a:bodyPr>
            <a:normAutofit/>
          </a:bodyPr>
          <a:lstStyle/>
          <a:p>
            <a:r>
              <a:rPr lang="en-US" dirty="0"/>
              <a:t>Dylan </a:t>
            </a:r>
            <a:r>
              <a:rPr lang="en-US" dirty="0" err="1"/>
              <a:t>Sirna</a:t>
            </a:r>
            <a:r>
              <a:rPr lang="en-US" dirty="0"/>
              <a:t> - Team Leader, Project Manager, Tester, Programmer</a:t>
            </a:r>
          </a:p>
          <a:p>
            <a:r>
              <a:rPr lang="en-US" dirty="0"/>
              <a:t> Gabriel Rodriguez - Lead Programmer, Lead Designer, Tester</a:t>
            </a:r>
          </a:p>
          <a:p>
            <a:r>
              <a:rPr lang="en-US" dirty="0"/>
              <a:t>Efren Portugal - Lead Document Writer, File Manager, Programmer, Tester</a:t>
            </a:r>
          </a:p>
          <a:p>
            <a:r>
              <a:rPr lang="en-US" dirty="0" err="1"/>
              <a:t>Zhuoxing</a:t>
            </a:r>
            <a:r>
              <a:rPr lang="en-US" dirty="0"/>
              <a:t> Wang – Organizer, Programmer, Tester, Technical and Graph Provider</a:t>
            </a:r>
          </a:p>
          <a:p>
            <a:pPr marL="0" indent="0">
              <a:buNone/>
            </a:pPr>
            <a:r>
              <a:rPr lang="en-US" dirty="0"/>
              <a:t>	</a:t>
            </a:r>
          </a:p>
          <a:p>
            <a:endParaRPr lang="en-US" dirty="0"/>
          </a:p>
        </p:txBody>
      </p:sp>
    </p:spTree>
    <p:extLst>
      <p:ext uri="{BB962C8B-B14F-4D97-AF65-F5344CB8AC3E}">
        <p14:creationId xmlns:p14="http://schemas.microsoft.com/office/powerpoint/2010/main" val="2621150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FFC1-B0C1-457C-A484-1BF45DB0A092}"/>
              </a:ext>
            </a:extLst>
          </p:cNvPr>
          <p:cNvSpPr>
            <a:spLocks noGrp="1"/>
          </p:cNvSpPr>
          <p:nvPr>
            <p:ph type="title"/>
          </p:nvPr>
        </p:nvSpPr>
        <p:spPr/>
        <p:txBody>
          <a:bodyPr/>
          <a:lstStyle/>
          <a:p>
            <a:r>
              <a:rPr lang="en-US" dirty="0"/>
              <a:t>Technical Description</a:t>
            </a:r>
          </a:p>
        </p:txBody>
      </p:sp>
      <p:sp>
        <p:nvSpPr>
          <p:cNvPr id="3" name="Content Placeholder 2">
            <a:extLst>
              <a:ext uri="{FF2B5EF4-FFF2-40B4-BE49-F238E27FC236}">
                <a16:creationId xmlns:a16="http://schemas.microsoft.com/office/drawing/2014/main" id="{A899BFD0-B0F3-4CCC-889F-88DEBA224DA6}"/>
              </a:ext>
            </a:extLst>
          </p:cNvPr>
          <p:cNvSpPr>
            <a:spLocks noGrp="1"/>
          </p:cNvSpPr>
          <p:nvPr>
            <p:ph idx="1"/>
          </p:nvPr>
        </p:nvSpPr>
        <p:spPr/>
        <p:txBody>
          <a:bodyPr>
            <a:normAutofit fontScale="92500" lnSpcReduction="20000"/>
          </a:bodyPr>
          <a:lstStyle/>
          <a:p>
            <a:pPr marL="0" indent="0">
              <a:buNone/>
            </a:pPr>
            <a:r>
              <a:rPr lang="en-US" dirty="0"/>
              <a:t>	The system consists of two modules. The first module is the customer module, which enables the users to create an account, login, edit their information, and make any order they want. The second module is the manager module, which enables the manager to edit menu prices and generate reports. </a:t>
            </a:r>
          </a:p>
          <a:p>
            <a:pPr marL="0" indent="0">
              <a:buNone/>
            </a:pPr>
            <a:r>
              <a:rPr lang="en-US" dirty="0"/>
              <a:t>Module 1 – Customer Module Components:</a:t>
            </a:r>
          </a:p>
          <a:p>
            <a:pPr lvl="1"/>
            <a:r>
              <a:rPr lang="en-US" dirty="0"/>
              <a:t>Customer Login: In this screen the customer can login with their account or as guest and create an account if they are not registered yet.</a:t>
            </a:r>
          </a:p>
          <a:p>
            <a:pPr marL="457200" lvl="1" indent="0">
              <a:buNone/>
            </a:pPr>
            <a:endParaRPr lang="en-US" dirty="0"/>
          </a:p>
          <a:p>
            <a:pPr lvl="1"/>
            <a:r>
              <a:rPr lang="en-US" dirty="0"/>
              <a:t>Customer Logged-In Menu</a:t>
            </a:r>
            <a:r>
              <a:rPr lang="en-US" b="1" dirty="0"/>
              <a:t>: </a:t>
            </a:r>
            <a:r>
              <a:rPr lang="en-US" dirty="0"/>
              <a:t>This screen is the main menu of the software for logged-in customers. </a:t>
            </a:r>
          </a:p>
          <a:p>
            <a:pPr marL="457200" lvl="1" indent="0">
              <a:buNone/>
            </a:pPr>
            <a:endParaRPr lang="en-US" dirty="0"/>
          </a:p>
          <a:p>
            <a:pPr lvl="1"/>
            <a:r>
              <a:rPr lang="en-US" dirty="0"/>
              <a:t>Customer Guest Menu: This screen is the main menu of the software for guest customers. </a:t>
            </a:r>
          </a:p>
          <a:p>
            <a:pPr marL="0" indent="0">
              <a:buNone/>
            </a:pPr>
            <a:endParaRPr lang="en-US" dirty="0"/>
          </a:p>
        </p:txBody>
      </p:sp>
    </p:spTree>
    <p:extLst>
      <p:ext uri="{BB962C8B-B14F-4D97-AF65-F5344CB8AC3E}">
        <p14:creationId xmlns:p14="http://schemas.microsoft.com/office/powerpoint/2010/main" val="2762133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37</TotalTime>
  <Words>7388</Words>
  <Application>Microsoft Office PowerPoint</Application>
  <PresentationFormat>Widescreen</PresentationFormat>
  <Paragraphs>511</Paragraphs>
  <Slides>66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66</vt:i4>
      </vt:variant>
    </vt:vector>
  </HeadingPairs>
  <TitlesOfParts>
    <vt:vector size="72" baseType="lpstr">
      <vt:lpstr>Arial</vt:lpstr>
      <vt:lpstr>Calibri</vt:lpstr>
      <vt:lpstr>Calibri Light</vt:lpstr>
      <vt:lpstr>Century Gothic</vt:lpstr>
      <vt:lpstr>Office Theme</vt:lpstr>
      <vt:lpstr>Vapor Trail</vt:lpstr>
      <vt:lpstr>Team Cardinals </vt:lpstr>
      <vt:lpstr>Project Plan</vt:lpstr>
      <vt:lpstr>Scope</vt:lpstr>
      <vt:lpstr>Scope Cont.…</vt:lpstr>
      <vt:lpstr>Schedule and Work Breakdown Structure</vt:lpstr>
      <vt:lpstr>Milestones</vt:lpstr>
      <vt:lpstr>Gantt Chart </vt:lpstr>
      <vt:lpstr>Team Roles </vt:lpstr>
      <vt:lpstr>Technical Description</vt:lpstr>
      <vt:lpstr>Technical Description Cont.</vt:lpstr>
      <vt:lpstr>Technical Description Cont.</vt:lpstr>
      <vt:lpstr>Data Management Plan </vt:lpstr>
      <vt:lpstr>Data Management Plan Cont.</vt:lpstr>
      <vt:lpstr>Test Plan </vt:lpstr>
      <vt:lpstr>Test Plan Cont.</vt:lpstr>
      <vt:lpstr>Test Plan Cont. </vt:lpstr>
      <vt:lpstr>Requirements Document </vt:lpstr>
      <vt:lpstr>Requirements Definition </vt:lpstr>
      <vt:lpstr>Requirements Definition Cont.</vt:lpstr>
      <vt:lpstr>Class Diagram </vt:lpstr>
      <vt:lpstr>Use Case Diagram</vt:lpstr>
      <vt:lpstr>Use Case Diagram Cont.</vt:lpstr>
      <vt:lpstr>Class Documentation </vt:lpstr>
      <vt:lpstr>Class Documentation Cont.</vt:lpstr>
      <vt:lpstr>PowerPoint Presentation</vt:lpstr>
      <vt:lpstr>PowerPoint Presentation</vt:lpstr>
      <vt:lpstr>PowerPoint Presentation</vt:lpstr>
      <vt:lpstr>Use Case Flow of Events</vt:lpstr>
      <vt:lpstr>PowerPoint Presentation</vt:lpstr>
      <vt:lpstr>PowerPoint Presentation</vt:lpstr>
      <vt:lpstr>PowerPoint Presentation</vt:lpstr>
      <vt:lpstr>PowerPoint Presentation</vt:lpstr>
      <vt:lpstr>PowerPoint Presentation</vt:lpstr>
      <vt:lpstr>Entity Relationship Diagram </vt:lpstr>
      <vt:lpstr>Decision Tables</vt:lpstr>
      <vt:lpstr>PowerPoint Presentation</vt:lpstr>
      <vt:lpstr>PowerPoint Presentation</vt:lpstr>
      <vt:lpstr>PowerPoint Presentation</vt:lpstr>
      <vt:lpstr>System Design Document </vt:lpstr>
      <vt:lpstr>Report Formats: Customer’s Receipt </vt:lpstr>
      <vt:lpstr>Slip for the Cook</vt:lpstr>
      <vt:lpstr>Earnings of the Day</vt:lpstr>
      <vt:lpstr>Screen Layouts/Shots  Login:  </vt:lpstr>
      <vt:lpstr>Registration: </vt:lpstr>
      <vt:lpstr>Account Configuration: </vt:lpstr>
      <vt:lpstr>Basics: </vt:lpstr>
      <vt:lpstr>Toppings: </vt:lpstr>
      <vt:lpstr>Drinks and Sides Prompt</vt:lpstr>
      <vt:lpstr>Drinks:</vt:lpstr>
      <vt:lpstr>Sides </vt:lpstr>
      <vt:lpstr>Order Confirmation</vt:lpstr>
      <vt:lpstr>Detailed Class Diagrams </vt:lpstr>
      <vt:lpstr>PowerPoint Presentation</vt:lpstr>
      <vt:lpstr>PowerPoint Presentation</vt:lpstr>
      <vt:lpstr>PowerPoint Presentation</vt:lpstr>
      <vt:lpstr>PowerPoint Presentation</vt:lpstr>
      <vt:lpstr>PowerPoint Presentation</vt:lpstr>
      <vt:lpstr>Database Table Descriptions  Customers </vt:lpstr>
      <vt:lpstr>Card – Stores the credit/debit card information of the registered customers. </vt:lpstr>
      <vt:lpstr>Manager – this table holds the information of the managers username and passwords they need to create to access the system. </vt:lpstr>
      <vt:lpstr>Pizza – this table helps store the information of the pizzas </vt:lpstr>
      <vt:lpstr>Order – this table holds the customer’s order information. </vt:lpstr>
      <vt:lpstr>Table: Crust – this table holds the crust types available in Mom &amp; Pop’s pizza restaurant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Cardinals </dc:title>
  <dc:creator>efren portugal</dc:creator>
  <cp:lastModifiedBy>Gabriel Rodriguez</cp:lastModifiedBy>
  <cp:revision>9</cp:revision>
  <dcterms:created xsi:type="dcterms:W3CDTF">2019-12-04T19:28:23Z</dcterms:created>
  <dcterms:modified xsi:type="dcterms:W3CDTF">2019-12-04T22:39:03Z</dcterms:modified>
</cp:coreProperties>
</file>